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7" r:id="rId7"/>
    <p:sldId id="262" r:id="rId8"/>
    <p:sldId id="268" r:id="rId9"/>
    <p:sldId id="263" r:id="rId10"/>
    <p:sldId id="264" r:id="rId11"/>
    <p:sldId id="266" r:id="rId12"/>
    <p:sldId id="269" r:id="rId13"/>
    <p:sldId id="270" r:id="rId14"/>
    <p:sldId id="271" r:id="rId15"/>
  </p:sldIdLst>
  <p:sldSz cx="18288000" cy="10287000"/>
  <p:notesSz cx="6858000" cy="9144000"/>
  <p:embeddedFontLst>
    <p:embeddedFont>
      <p:font typeface="Poppins" panose="00000500000000000000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EF8F4B-865C-8B41-92FC-50398F283310}">
          <p14:sldIdLst>
            <p14:sldId id="256"/>
            <p14:sldId id="257"/>
            <p14:sldId id="258"/>
            <p14:sldId id="259"/>
            <p14:sldId id="265"/>
            <p14:sldId id="267"/>
            <p14:sldId id="262"/>
            <p14:sldId id="268"/>
            <p14:sldId id="263"/>
            <p14:sldId id="264"/>
          </p14:sldIdLst>
        </p14:section>
        <p14:section name="Appendix" id="{626750DF-31F9-E54E-AE9C-984553796C14}">
          <p14:sldIdLst>
            <p14:sldId id="26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7" autoAdjust="0"/>
    <p:restoredTop sz="94643" autoAdjust="0"/>
  </p:normalViewPr>
  <p:slideViewPr>
    <p:cSldViewPr>
      <p:cViewPr>
        <p:scale>
          <a:sx n="66" d="100"/>
          <a:sy n="66" d="100"/>
        </p:scale>
        <p:origin x="774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hek%20Dubey\Desktop\UTD\2nd%20Sem\BUAN%206337%20-%20Predictive%20Analytics\Group%20project\bank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hek%20Dubey\Desktop\UTD\2nd%20Sem\BUAN%206337%20-%20Predictive%20Analytics\Group%20project\bank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hek%20Dubey\Desktop\UTD\2nd%20Sem\BUAN%206337%20-%20Predictive%20Analytics\Group%20project\bank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hek%20Dubey\Desktop\UTD\2nd%20Sem\BUAN%206337%20-%20Predictive%20Analytics\Group%20project\bank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hek%20Dubey\Desktop\UTD\2nd%20Sem\BUAN%206337%20-%20Predictive%20Analytics\Group%20project\bank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bhishek%20Dubey\Desktop\UTD\2nd%20Sem\BUAN%206337%20-%20Predictive%20Analytics\Group%20project\bank.csv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/>
              <a:t>Housing Loan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Sheet1!$M$19</c:f>
              <c:strCache>
                <c:ptCount val="1"/>
                <c:pt idx="0">
                  <c:v>Clients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Sheet1!$L$20:$L$21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Sheet1!$M$20:$M$21</c:f>
              <c:numCache>
                <c:formatCode>General</c:formatCode>
                <c:ptCount val="2"/>
                <c:pt idx="0">
                  <c:v>20081</c:v>
                </c:pt>
                <c:pt idx="1">
                  <c:v>25130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D7-431B-B1EA-3287AC0EE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73536848"/>
        <c:axId val="1573535888"/>
      </c:barChart>
      <c:lineChart>
        <c:grouping val="standard"/>
        <c:varyColors val="0"/>
        <c:ser>
          <c:idx val="1"/>
          <c:order val="1"/>
          <c:tx>
            <c:strRef>
              <c:f>Sheet1!$N$19</c:f>
              <c:strCache>
                <c:ptCount val="1"/>
                <c:pt idx="0">
                  <c:v>Conv. Rate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Sheet1!$L$20:$L$21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Sheet1!$N$20:$N$21</c:f>
              <c:numCache>
                <c:formatCode>0.00%</c:formatCode>
                <c:ptCount val="2"/>
                <c:pt idx="0">
                  <c:v>0.16700000000000001</c:v>
                </c:pt>
                <c:pt idx="1">
                  <c:v>7.6999999999999999E-2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5D7-431B-B1EA-3287AC0EE1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73538768"/>
        <c:axId val="1573541168"/>
      </c:lineChart>
      <c:catAx>
        <c:axId val="1573536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535888"/>
        <c:crosses val="autoZero"/>
        <c:auto val="1"/>
        <c:lblAlgn val="ctr"/>
        <c:lblOffset val="100"/>
        <c:noMultiLvlLbl val="0"/>
      </c:catAx>
      <c:valAx>
        <c:axId val="157353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536848"/>
        <c:crosses val="autoZero"/>
        <c:crossBetween val="between"/>
      </c:valAx>
      <c:valAx>
        <c:axId val="1573541168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3538768"/>
        <c:crosses val="max"/>
        <c:crossBetween val="between"/>
      </c:valAx>
      <c:catAx>
        <c:axId val="157353876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5735411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/>
              <a:t>Age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51621411545524"/>
          <c:y val="0.16566637890781122"/>
          <c:w val="0.76847182184478868"/>
          <c:h val="0.532302875841194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Sheet1!$M$4</c:f>
              <c:strCache>
                <c:ptCount val="1"/>
                <c:pt idx="0">
                  <c:v>Clients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Sheet1!$L$5:$L$7</c:f>
              <c:strCache>
                <c:ptCount val="3"/>
                <c:pt idx="0">
                  <c:v>Young Adult (18-24)</c:v>
                </c:pt>
                <c:pt idx="1">
                  <c:v>Adult (25-59)</c:v>
                </c:pt>
                <c:pt idx="2">
                  <c:v>Senior Citizen (60+)</c:v>
                </c:pt>
              </c:strCache>
            </c:strRef>
          </c:cat>
          <c:val>
            <c:numRef>
              <c:f>Sheet1!$M$5:$M$7</c:f>
              <c:numCache>
                <c:formatCode>General</c:formatCode>
                <c:ptCount val="3"/>
                <c:pt idx="0">
                  <c:v>809</c:v>
                </c:pt>
                <c:pt idx="1">
                  <c:v>42618</c:v>
                </c:pt>
                <c:pt idx="2">
                  <c:v>1784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91-4C6A-B605-863CEC07D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00714512"/>
        <c:axId val="1400714992"/>
      </c:barChart>
      <c:lineChart>
        <c:grouping val="standard"/>
        <c:varyColors val="0"/>
        <c:ser>
          <c:idx val="1"/>
          <c:order val="1"/>
          <c:tx>
            <c:strRef>
              <c:f>Sheet1!$N$4</c:f>
              <c:strCache>
                <c:ptCount val="1"/>
                <c:pt idx="0">
                  <c:v>Conv. Rate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Sheet1!$L$5:$L$7</c:f>
              <c:strCache>
                <c:ptCount val="3"/>
                <c:pt idx="0">
                  <c:v>Young Adult (18-24)</c:v>
                </c:pt>
                <c:pt idx="1">
                  <c:v>Adult (25-59)</c:v>
                </c:pt>
                <c:pt idx="2">
                  <c:v>Senior Citizen (60+)</c:v>
                </c:pt>
              </c:strCache>
            </c:strRef>
          </c:cat>
          <c:val>
            <c:numRef>
              <c:f>Sheet1!$N$5:$N$7</c:f>
              <c:numCache>
                <c:formatCode>0.0%</c:formatCode>
                <c:ptCount val="3"/>
                <c:pt idx="0">
                  <c:v>0.25587144622991348</c:v>
                </c:pt>
                <c:pt idx="1">
                  <c:v>0.10516683091651415</c:v>
                </c:pt>
                <c:pt idx="2">
                  <c:v>0.33632286995515698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91-4C6A-B605-863CEC07D92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9461008"/>
        <c:axId val="1109461488"/>
      </c:lineChart>
      <c:catAx>
        <c:axId val="140071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714992"/>
        <c:crosses val="autoZero"/>
        <c:auto val="1"/>
        <c:lblAlgn val="ctr"/>
        <c:lblOffset val="100"/>
        <c:noMultiLvlLbl val="0"/>
      </c:catAx>
      <c:valAx>
        <c:axId val="1400714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00714512"/>
        <c:crosses val="autoZero"/>
        <c:crossBetween val="between"/>
        <c:majorUnit val="10000"/>
      </c:valAx>
      <c:valAx>
        <c:axId val="1109461488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9461008"/>
        <c:crosses val="max"/>
        <c:crossBetween val="between"/>
      </c:valAx>
      <c:catAx>
        <c:axId val="11094610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0946148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/>
              <a:t>Jobs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3335015331708994"/>
          <c:y val="0.17171296296296296"/>
          <c:w val="0.77772244566236304"/>
          <c:h val="0.492253937007874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Sheet1!$R$39</c:f>
              <c:strCache>
                <c:ptCount val="1"/>
                <c:pt idx="0">
                  <c:v>Clients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Sheet1!$Q$40:$Q$45</c:f>
              <c:strCache>
                <c:ptCount val="6"/>
                <c:pt idx="0">
                  <c:v>Mgmt_Entrepreneur</c:v>
                </c:pt>
                <c:pt idx="1">
                  <c:v>technical_service</c:v>
                </c:pt>
                <c:pt idx="2">
                  <c:v>low_pay</c:v>
                </c:pt>
                <c:pt idx="3">
                  <c:v>retired</c:v>
                </c:pt>
                <c:pt idx="4">
                  <c:v>student</c:v>
                </c:pt>
                <c:pt idx="5">
                  <c:v>Others</c:v>
                </c:pt>
              </c:strCache>
            </c:strRef>
          </c:cat>
          <c:val>
            <c:numRef>
              <c:f>Sheet1!$R$40:$R$45</c:f>
              <c:numCache>
                <c:formatCode>General</c:formatCode>
                <c:ptCount val="6"/>
                <c:pt idx="0">
                  <c:v>12524</c:v>
                </c:pt>
                <c:pt idx="1">
                  <c:v>16922</c:v>
                </c:pt>
                <c:pt idx="2">
                  <c:v>10972</c:v>
                </c:pt>
                <c:pt idx="3">
                  <c:v>2264</c:v>
                </c:pt>
                <c:pt idx="4">
                  <c:v>938</c:v>
                </c:pt>
                <c:pt idx="5">
                  <c:v>1591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AE-4A5A-898D-93E4A5649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44481504"/>
        <c:axId val="1144482464"/>
      </c:barChart>
      <c:lineChart>
        <c:grouping val="standard"/>
        <c:varyColors val="0"/>
        <c:ser>
          <c:idx val="1"/>
          <c:order val="1"/>
          <c:tx>
            <c:strRef>
              <c:f>Sheet1!$S$39</c:f>
              <c:strCache>
                <c:ptCount val="1"/>
                <c:pt idx="0">
                  <c:v>Conv. Rate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Sheet1!$Q$40:$Q$45</c:f>
              <c:strCache>
                <c:ptCount val="6"/>
                <c:pt idx="0">
                  <c:v>Mgmt_Entrepreneur</c:v>
                </c:pt>
                <c:pt idx="1">
                  <c:v>technical_service</c:v>
                </c:pt>
                <c:pt idx="2">
                  <c:v>low_pay</c:v>
                </c:pt>
                <c:pt idx="3">
                  <c:v>retired</c:v>
                </c:pt>
                <c:pt idx="4">
                  <c:v>student</c:v>
                </c:pt>
                <c:pt idx="5">
                  <c:v>Others</c:v>
                </c:pt>
              </c:strCache>
            </c:strRef>
          </c:cat>
          <c:val>
            <c:numRef>
              <c:f>Sheet1!$S$40:$S$45</c:f>
              <c:numCache>
                <c:formatCode>0%</c:formatCode>
                <c:ptCount val="6"/>
                <c:pt idx="0">
                  <c:v>0.12863302459278186</c:v>
                </c:pt>
                <c:pt idx="1">
                  <c:v>0.10873419217586573</c:v>
                </c:pt>
                <c:pt idx="2">
                  <c:v>7.4462267590229669E-2</c:v>
                </c:pt>
                <c:pt idx="3">
                  <c:v>0.22791519434628976</c:v>
                </c:pt>
                <c:pt idx="4">
                  <c:v>0.28678038379530918</c:v>
                </c:pt>
                <c:pt idx="5">
                  <c:v>0.14833438089252043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AE-4A5A-898D-93E4A56499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07840"/>
        <c:axId val="166303040"/>
      </c:lineChart>
      <c:catAx>
        <c:axId val="1144481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482464"/>
        <c:crosses val="autoZero"/>
        <c:auto val="1"/>
        <c:lblAlgn val="ctr"/>
        <c:lblOffset val="100"/>
        <c:noMultiLvlLbl val="0"/>
      </c:catAx>
      <c:valAx>
        <c:axId val="1144482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44481504"/>
        <c:crosses val="autoZero"/>
        <c:crossBetween val="between"/>
        <c:majorUnit val="4000"/>
      </c:valAx>
      <c:valAx>
        <c:axId val="166303040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07840"/>
        <c:crosses val="max"/>
        <c:crossBetween val="between"/>
        <c:majorUnit val="0.1"/>
      </c:valAx>
      <c:catAx>
        <c:axId val="16630784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63030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/>
              <a:t>Marital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Sheet1!$M$61</c:f>
              <c:strCache>
                <c:ptCount val="1"/>
                <c:pt idx="0">
                  <c:v>Clients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Sheet1!$L$62:$L$64</c:f>
              <c:strCache>
                <c:ptCount val="3"/>
                <c:pt idx="0">
                  <c:v>Divorced</c:v>
                </c:pt>
                <c:pt idx="1">
                  <c:v>Married</c:v>
                </c:pt>
                <c:pt idx="2">
                  <c:v>Single</c:v>
                </c:pt>
              </c:strCache>
            </c:strRef>
          </c:cat>
          <c:val>
            <c:numRef>
              <c:f>Sheet1!$M$62:$M$64</c:f>
              <c:numCache>
                <c:formatCode>General</c:formatCode>
                <c:ptCount val="3"/>
                <c:pt idx="0">
                  <c:v>5207</c:v>
                </c:pt>
                <c:pt idx="1">
                  <c:v>27214</c:v>
                </c:pt>
                <c:pt idx="2">
                  <c:v>12790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B-4B02-82A5-06FC658F5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973136"/>
        <c:axId val="167976016"/>
      </c:barChart>
      <c:lineChart>
        <c:grouping val="standard"/>
        <c:varyColors val="0"/>
        <c:ser>
          <c:idx val="1"/>
          <c:order val="1"/>
          <c:tx>
            <c:strRef>
              <c:f>Sheet1!$N$61</c:f>
              <c:strCache>
                <c:ptCount val="1"/>
                <c:pt idx="0">
                  <c:v>Conv. Rate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Sheet1!$L$62:$L$64</c:f>
              <c:strCache>
                <c:ptCount val="3"/>
                <c:pt idx="0">
                  <c:v>Divorced</c:v>
                </c:pt>
                <c:pt idx="1">
                  <c:v>Married</c:v>
                </c:pt>
                <c:pt idx="2">
                  <c:v>Single</c:v>
                </c:pt>
              </c:strCache>
            </c:strRef>
          </c:cat>
          <c:val>
            <c:numRef>
              <c:f>Sheet1!$N$62:$N$64</c:f>
              <c:numCache>
                <c:formatCode>0.00%</c:formatCode>
                <c:ptCount val="3"/>
                <c:pt idx="0">
                  <c:v>0.11899999999999999</c:v>
                </c:pt>
                <c:pt idx="1">
                  <c:v>0.10100000000000001</c:v>
                </c:pt>
                <c:pt idx="2">
                  <c:v>0.14899999999999999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64B-4B02-82A5-06FC658F5F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7975056"/>
        <c:axId val="167974576"/>
      </c:lineChart>
      <c:catAx>
        <c:axId val="167973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76016"/>
        <c:crosses val="autoZero"/>
        <c:auto val="1"/>
        <c:lblAlgn val="ctr"/>
        <c:lblOffset val="100"/>
        <c:noMultiLvlLbl val="0"/>
      </c:catAx>
      <c:valAx>
        <c:axId val="167976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73136"/>
        <c:crosses val="autoZero"/>
        <c:crossBetween val="between"/>
      </c:valAx>
      <c:valAx>
        <c:axId val="167974576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975056"/>
        <c:crosses val="max"/>
        <c:crossBetween val="between"/>
      </c:valAx>
      <c:catAx>
        <c:axId val="1679750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79745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/>
              <a:t>Education</a:t>
            </a:r>
          </a:p>
        </c:rich>
      </c:tx>
      <c:layout>
        <c:manualLayout>
          <c:xMode val="edge"/>
          <c:yMode val="edge"/>
          <c:x val="0.41186789151356074"/>
          <c:y val="1.85185185185185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Sheet1!$M$78</c:f>
              <c:strCache>
                <c:ptCount val="1"/>
                <c:pt idx="0">
                  <c:v>Clients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Sheet1!$L$79:$L$81</c:f>
              <c:strCache>
                <c:ptCount val="3"/>
                <c:pt idx="0">
                  <c:v>Primary</c:v>
                </c:pt>
                <c:pt idx="1">
                  <c:v>Secondary</c:v>
                </c:pt>
                <c:pt idx="2">
                  <c:v>Tertiary</c:v>
                </c:pt>
              </c:strCache>
            </c:strRef>
          </c:cat>
          <c:val>
            <c:numRef>
              <c:f>Sheet1!$M$79:$M$81</c:f>
              <c:numCache>
                <c:formatCode>General</c:formatCode>
                <c:ptCount val="3"/>
                <c:pt idx="0">
                  <c:v>6851</c:v>
                </c:pt>
                <c:pt idx="1">
                  <c:v>23202</c:v>
                </c:pt>
                <c:pt idx="2">
                  <c:v>13301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DA-4812-8C0B-26BCB9B3C0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302560"/>
        <c:axId val="166309760"/>
      </c:barChart>
      <c:lineChart>
        <c:grouping val="standard"/>
        <c:varyColors val="0"/>
        <c:ser>
          <c:idx val="1"/>
          <c:order val="1"/>
          <c:tx>
            <c:strRef>
              <c:f>Sheet1!$N$78</c:f>
              <c:strCache>
                <c:ptCount val="1"/>
                <c:pt idx="0">
                  <c:v>Conv. Rate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Sheet1!$L$79:$L$81</c:f>
              <c:strCache>
                <c:ptCount val="3"/>
                <c:pt idx="0">
                  <c:v>Primary</c:v>
                </c:pt>
                <c:pt idx="1">
                  <c:v>Secondary</c:v>
                </c:pt>
                <c:pt idx="2">
                  <c:v>Tertiary</c:v>
                </c:pt>
              </c:strCache>
            </c:strRef>
          </c:cat>
          <c:val>
            <c:numRef>
              <c:f>Sheet1!$N$79:$N$81</c:f>
              <c:numCache>
                <c:formatCode>0.0%</c:formatCode>
                <c:ptCount val="3"/>
                <c:pt idx="0">
                  <c:v>8.6264778864399358E-2</c:v>
                </c:pt>
                <c:pt idx="1">
                  <c:v>0.10559434531505904</c:v>
                </c:pt>
                <c:pt idx="2">
                  <c:v>0.15006390496955116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1DA-4812-8C0B-26BCB9B3C0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6310720"/>
        <c:axId val="166310240"/>
      </c:lineChart>
      <c:catAx>
        <c:axId val="16630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09760"/>
        <c:crosses val="autoZero"/>
        <c:auto val="1"/>
        <c:lblAlgn val="ctr"/>
        <c:lblOffset val="100"/>
        <c:noMultiLvlLbl val="0"/>
      </c:catAx>
      <c:valAx>
        <c:axId val="166309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02560"/>
        <c:crosses val="autoZero"/>
        <c:crossBetween val="between"/>
      </c:valAx>
      <c:valAx>
        <c:axId val="166310240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6310720"/>
        <c:crosses val="max"/>
        <c:crossBetween val="between"/>
      </c:valAx>
      <c:catAx>
        <c:axId val="1663107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6631024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2800"/>
              <a:t>No. of contacts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Sheet1!$M$96</c:f>
              <c:strCache>
                <c:ptCount val="1"/>
                <c:pt idx="0">
                  <c:v>Clients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Sheet1!$L$97:$L$100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4+</c:v>
                </c:pt>
              </c:strCache>
            </c:strRef>
          </c:cat>
          <c:val>
            <c:numRef>
              <c:f>Sheet1!$M$97:$M$100</c:f>
              <c:numCache>
                <c:formatCode>General</c:formatCode>
                <c:ptCount val="4"/>
                <c:pt idx="0">
                  <c:v>17544</c:v>
                </c:pt>
                <c:pt idx="1">
                  <c:v>12505</c:v>
                </c:pt>
                <c:pt idx="2">
                  <c:v>5521</c:v>
                </c:pt>
                <c:pt idx="3">
                  <c:v>9641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09-48C4-A905-B47494677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576274000"/>
        <c:axId val="1576273040"/>
      </c:barChart>
      <c:lineChart>
        <c:grouping val="standard"/>
        <c:varyColors val="0"/>
        <c:ser>
          <c:idx val="1"/>
          <c:order val="1"/>
          <c:tx>
            <c:strRef>
              <c:f>Sheet1!$N$96</c:f>
              <c:strCache>
                <c:ptCount val="1"/>
                <c:pt idx="0">
                  <c:v>Conv. Rate (%)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Sheet1!$L$97:$L$100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4+</c:v>
                </c:pt>
              </c:strCache>
            </c:strRef>
          </c:cat>
          <c:val>
            <c:numRef>
              <c:f>Sheet1!$N$97:$N$100</c:f>
              <c:numCache>
                <c:formatCode>0.0%</c:formatCode>
                <c:ptCount val="4"/>
                <c:pt idx="0">
                  <c:v>0.14597583219334245</c:v>
                </c:pt>
                <c:pt idx="1">
                  <c:v>0.11203518592562975</c:v>
                </c:pt>
                <c:pt idx="2">
                  <c:v>0.11193624343416048</c:v>
                </c:pt>
                <c:pt idx="3">
                  <c:v>7.3540089202364906E-2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09-48C4-A905-B474946779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38388384"/>
        <c:axId val="1138389824"/>
      </c:lineChart>
      <c:catAx>
        <c:axId val="1576274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6273040"/>
        <c:crosses val="autoZero"/>
        <c:auto val="1"/>
        <c:lblAlgn val="ctr"/>
        <c:lblOffset val="100"/>
        <c:noMultiLvlLbl val="0"/>
      </c:catAx>
      <c:valAx>
        <c:axId val="157627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76274000"/>
        <c:crosses val="autoZero"/>
        <c:crossBetween val="between"/>
      </c:valAx>
      <c:valAx>
        <c:axId val="1138389824"/>
        <c:scaling>
          <c:orientation val="minMax"/>
        </c:scaling>
        <c:delete val="0"/>
        <c:axPos val="r"/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38388384"/>
        <c:crosses val="max"/>
        <c:crossBetween val="between"/>
      </c:valAx>
      <c:catAx>
        <c:axId val="11383883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3838982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A1937E-C805-964D-9EAE-4824681C0411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D469A-08B9-5E49-9D36-6096F4117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980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4D469A-08B9-5E49-9D36-6096F4117F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43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9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5.sv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095557">
            <a:off x="-1236851" y="1871590"/>
            <a:ext cx="11271457" cy="10103866"/>
            <a:chOff x="0" y="0"/>
            <a:chExt cx="2968614" cy="26611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8614" cy="2661101"/>
            </a:xfrm>
            <a:custGeom>
              <a:avLst/>
              <a:gdLst/>
              <a:ahLst/>
              <a:cxnLst/>
              <a:rect l="l" t="t" r="r" b="b"/>
              <a:pathLst>
                <a:path w="2968614" h="2661101">
                  <a:moveTo>
                    <a:pt x="68686" y="0"/>
                  </a:moveTo>
                  <a:lnTo>
                    <a:pt x="2899928" y="0"/>
                  </a:lnTo>
                  <a:cubicBezTo>
                    <a:pt x="2918145" y="0"/>
                    <a:pt x="2935616" y="7237"/>
                    <a:pt x="2948497" y="20118"/>
                  </a:cubicBezTo>
                  <a:cubicBezTo>
                    <a:pt x="2961378" y="32999"/>
                    <a:pt x="2968614" y="50469"/>
                    <a:pt x="2968614" y="68686"/>
                  </a:cubicBezTo>
                  <a:lnTo>
                    <a:pt x="2968614" y="2592414"/>
                  </a:lnTo>
                  <a:cubicBezTo>
                    <a:pt x="2968614" y="2630349"/>
                    <a:pt x="2937863" y="2661101"/>
                    <a:pt x="2899928" y="2661101"/>
                  </a:cubicBezTo>
                  <a:lnTo>
                    <a:pt x="68686" y="2661101"/>
                  </a:lnTo>
                  <a:cubicBezTo>
                    <a:pt x="30752" y="2661101"/>
                    <a:pt x="0" y="2630349"/>
                    <a:pt x="0" y="2592414"/>
                  </a:cubicBezTo>
                  <a:lnTo>
                    <a:pt x="0" y="68686"/>
                  </a:lnTo>
                  <a:cubicBezTo>
                    <a:pt x="0" y="30752"/>
                    <a:pt x="30752" y="0"/>
                    <a:pt x="68686" y="0"/>
                  </a:cubicBezTo>
                  <a:close/>
                </a:path>
              </a:pathLst>
            </a:custGeom>
            <a:solidFill>
              <a:srgbClr val="CDBE8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68614" cy="2699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 rot="-1083260">
            <a:off x="10288005" y="-1247143"/>
            <a:ext cx="9776444" cy="10097112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9EA78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 rot="-1095557">
            <a:off x="15489144" y="8626031"/>
            <a:ext cx="6117988" cy="2980629"/>
            <a:chOff x="0" y="0"/>
            <a:chExt cx="1611322" cy="7850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CDBE8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1095557">
            <a:off x="-1725533" y="-998918"/>
            <a:ext cx="6117988" cy="2980629"/>
            <a:chOff x="0" y="0"/>
            <a:chExt cx="1611322" cy="7850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661445" y="9138599"/>
            <a:ext cx="2882434" cy="28824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441217" y="-1441217"/>
            <a:ext cx="2882434" cy="288243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76200" y="3022132"/>
            <a:ext cx="9448800" cy="23105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297"/>
              </a:lnSpc>
            </a:pPr>
            <a:r>
              <a:rPr lang="en-US" sz="6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BANK MARKETING CAMPAIGN OPTIMIZATION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6200" y="5515594"/>
            <a:ext cx="7935343" cy="3732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32"/>
              </a:lnSpc>
            </a:pPr>
            <a:r>
              <a:rPr lang="en-US" sz="35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Project Presentation - Group 3</a:t>
            </a:r>
          </a:p>
          <a:p>
            <a:pPr>
              <a:lnSpc>
                <a:spcPts val="4932"/>
              </a:lnSpc>
            </a:pPr>
            <a:r>
              <a:rPr lang="en-US" sz="35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-Abhishek Dubey</a:t>
            </a:r>
          </a:p>
          <a:p>
            <a:pPr>
              <a:lnSpc>
                <a:spcPts val="4932"/>
              </a:lnSpc>
            </a:pPr>
            <a:r>
              <a:rPr lang="en-US" sz="35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-Janani </a:t>
            </a:r>
            <a:r>
              <a:rPr lang="en-US" sz="3523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Dhanasekara</a:t>
            </a:r>
            <a:endParaRPr lang="en-US" sz="3523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ts val="4932"/>
              </a:lnSpc>
            </a:pPr>
            <a:r>
              <a:rPr lang="en-US" sz="35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-Manmohan Dash</a:t>
            </a:r>
          </a:p>
          <a:p>
            <a:pPr>
              <a:lnSpc>
                <a:spcPts val="4932"/>
              </a:lnSpc>
            </a:pPr>
            <a:r>
              <a:rPr lang="en-US" sz="352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-Muneeb Ullah Jan</a:t>
            </a:r>
          </a:p>
          <a:p>
            <a:pPr>
              <a:lnSpc>
                <a:spcPts val="4932"/>
              </a:lnSpc>
              <a:spcBef>
                <a:spcPct val="0"/>
              </a:spcBef>
            </a:pPr>
            <a:endParaRPr lang="en-US" sz="3523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892"/>
            <a:ext cx="18288000" cy="10285108"/>
          </a:xfrm>
          <a:custGeom>
            <a:avLst/>
            <a:gdLst/>
            <a:ahLst/>
            <a:cxnLst/>
            <a:rect l="l" t="t" r="r" b="b"/>
            <a:pathLst>
              <a:path w="18288000" h="10285108">
                <a:moveTo>
                  <a:pt x="0" y="0"/>
                </a:moveTo>
                <a:lnTo>
                  <a:pt x="18288000" y="0"/>
                </a:lnTo>
                <a:lnTo>
                  <a:pt x="18288000" y="10285108"/>
                </a:lnTo>
                <a:lnTo>
                  <a:pt x="0" y="1028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22" r="-6522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095557">
            <a:off x="-1420229" y="3542994"/>
            <a:ext cx="11271457" cy="8389298"/>
            <a:chOff x="0" y="0"/>
            <a:chExt cx="2968614" cy="22095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968614" cy="2209527"/>
            </a:xfrm>
            <a:custGeom>
              <a:avLst/>
              <a:gdLst/>
              <a:ahLst/>
              <a:cxnLst/>
              <a:rect l="l" t="t" r="r" b="b"/>
              <a:pathLst>
                <a:path w="2968614" h="2209527">
                  <a:moveTo>
                    <a:pt x="68686" y="0"/>
                  </a:moveTo>
                  <a:lnTo>
                    <a:pt x="2899928" y="0"/>
                  </a:lnTo>
                  <a:cubicBezTo>
                    <a:pt x="2918145" y="0"/>
                    <a:pt x="2935616" y="7237"/>
                    <a:pt x="2948497" y="20118"/>
                  </a:cubicBezTo>
                  <a:cubicBezTo>
                    <a:pt x="2961378" y="32999"/>
                    <a:pt x="2968614" y="50469"/>
                    <a:pt x="2968614" y="68686"/>
                  </a:cubicBezTo>
                  <a:lnTo>
                    <a:pt x="2968614" y="2140841"/>
                  </a:lnTo>
                  <a:cubicBezTo>
                    <a:pt x="2968614" y="2178775"/>
                    <a:pt x="2937863" y="2209527"/>
                    <a:pt x="2899928" y="2209527"/>
                  </a:cubicBezTo>
                  <a:lnTo>
                    <a:pt x="68686" y="2209527"/>
                  </a:lnTo>
                  <a:cubicBezTo>
                    <a:pt x="30752" y="2209527"/>
                    <a:pt x="0" y="2178775"/>
                    <a:pt x="0" y="2140841"/>
                  </a:cubicBezTo>
                  <a:lnTo>
                    <a:pt x="0" y="68686"/>
                  </a:lnTo>
                  <a:cubicBezTo>
                    <a:pt x="0" y="30752"/>
                    <a:pt x="30752" y="0"/>
                    <a:pt x="68686" y="0"/>
                  </a:cubicBezTo>
                  <a:close/>
                </a:path>
              </a:pathLst>
            </a:custGeom>
            <a:solidFill>
              <a:srgbClr val="CDBE8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968614" cy="22476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95557">
            <a:off x="15703109" y="8113786"/>
            <a:ext cx="6117988" cy="4346428"/>
            <a:chOff x="0" y="0"/>
            <a:chExt cx="1611322" cy="11447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1322" cy="1144738"/>
            </a:xfrm>
            <a:custGeom>
              <a:avLst/>
              <a:gdLst/>
              <a:ahLst/>
              <a:cxnLst/>
              <a:rect l="l" t="t" r="r" b="b"/>
              <a:pathLst>
                <a:path w="1611322" h="1144738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1018195"/>
                  </a:lnTo>
                  <a:cubicBezTo>
                    <a:pt x="1611322" y="1051756"/>
                    <a:pt x="1597990" y="1083943"/>
                    <a:pt x="1574258" y="1107675"/>
                  </a:cubicBezTo>
                  <a:cubicBezTo>
                    <a:pt x="1550527" y="1131406"/>
                    <a:pt x="1518340" y="1144738"/>
                    <a:pt x="1484779" y="1144738"/>
                  </a:cubicBezTo>
                  <a:lnTo>
                    <a:pt x="126544" y="1144738"/>
                  </a:lnTo>
                  <a:cubicBezTo>
                    <a:pt x="56655" y="1144738"/>
                    <a:pt x="0" y="1088083"/>
                    <a:pt x="0" y="1018195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1322" cy="118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95557">
            <a:off x="-1939498" y="-448016"/>
            <a:ext cx="6117988" cy="4346428"/>
            <a:chOff x="0" y="0"/>
            <a:chExt cx="1611322" cy="11447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1322" cy="1144738"/>
            </a:xfrm>
            <a:custGeom>
              <a:avLst/>
              <a:gdLst/>
              <a:ahLst/>
              <a:cxnLst/>
              <a:rect l="l" t="t" r="r" b="b"/>
              <a:pathLst>
                <a:path w="1611322" h="1144738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1018195"/>
                  </a:lnTo>
                  <a:cubicBezTo>
                    <a:pt x="1611322" y="1051756"/>
                    <a:pt x="1597990" y="1083943"/>
                    <a:pt x="1574258" y="1107675"/>
                  </a:cubicBezTo>
                  <a:cubicBezTo>
                    <a:pt x="1550527" y="1131406"/>
                    <a:pt x="1518340" y="1144738"/>
                    <a:pt x="1484779" y="1144738"/>
                  </a:cubicBezTo>
                  <a:lnTo>
                    <a:pt x="126544" y="1144738"/>
                  </a:lnTo>
                  <a:cubicBezTo>
                    <a:pt x="56655" y="1144738"/>
                    <a:pt x="0" y="1088083"/>
                    <a:pt x="0" y="1018195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11322" cy="118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551117" y="9258300"/>
            <a:ext cx="2882434" cy="288243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1441217" y="441099"/>
            <a:ext cx="2882434" cy="288243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1028700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" name="Freeform 19"/>
          <p:cNvSpPr/>
          <p:nvPr/>
        </p:nvSpPr>
        <p:spPr>
          <a:xfrm rot="-5400000">
            <a:off x="6769293" y="8214288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0" name="TextBox 20"/>
          <p:cNvSpPr txBox="1"/>
          <p:nvPr/>
        </p:nvSpPr>
        <p:spPr>
          <a:xfrm>
            <a:off x="1028700" y="5210530"/>
            <a:ext cx="9844997" cy="1587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120"/>
              </a:lnSpc>
            </a:pPr>
            <a:r>
              <a:rPr lang="en-US" sz="11018" dirty="0">
                <a:solidFill>
                  <a:srgbClr val="FFFFFF"/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454027">
            <a:off x="16105108" y="-2070417"/>
            <a:ext cx="6117988" cy="2980629"/>
            <a:chOff x="0" y="0"/>
            <a:chExt cx="1611322" cy="7850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63039">
            <a:off x="505871" y="8833116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4953974" y="-1399262"/>
            <a:ext cx="2882434" cy="28824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aphicFrame>
        <p:nvGraphicFramePr>
          <p:cNvPr id="13" name="Table 13"/>
          <p:cNvGraphicFramePr>
            <a:graphicFrameLocks noGrp="1"/>
          </p:cNvGraphicFramePr>
          <p:nvPr/>
        </p:nvGraphicFramePr>
        <p:xfrm>
          <a:off x="7010400" y="5122985"/>
          <a:ext cx="10287000" cy="4236720"/>
        </p:xfrm>
        <a:graphic>
          <a:graphicData uri="http://schemas.openxmlformats.org/drawingml/2006/table">
            <a:tbl>
              <a:tblPr/>
              <a:tblGrid>
                <a:gridCol w="1210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53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14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4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Attributes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4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Type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400" b="1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Description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Age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Numeric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Young Adult, Adult, Senior Citizen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job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Categorical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Management &amp; Entrepreneur,  Technical service, Low Pay, Unemployed, Retired, Student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Marital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Categorical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Single, Married, Divorced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Education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Categorical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Primary, Secondary, Tertiary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Default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Categorical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has credit in default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Balance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Numeric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average yearly balance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Loan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Categorical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Loan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Contact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Categorical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Cellular, Telephone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Month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Categorical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Last contact month of year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Campaign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Numeric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No. of contacts performed during the campaign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previous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Numeric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No. of contacts performed before this campaign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511"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Deposit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Categorical (Target)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839"/>
                        </a:lnSpc>
                        <a:defRPr/>
                      </a:pPr>
                      <a:endParaRPr lang="en-US" sz="1300" dirty="0"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Has the client subscribed a term deposit</a:t>
                      </a:r>
                    </a:p>
                    <a:p>
                      <a:pPr>
                        <a:lnSpc>
                          <a:spcPts val="839"/>
                        </a:lnSpc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extBox 14"/>
          <p:cNvSpPr txBox="1"/>
          <p:nvPr/>
        </p:nvSpPr>
        <p:spPr>
          <a:xfrm>
            <a:off x="3848376" y="805005"/>
            <a:ext cx="10591247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dirty="0">
                <a:solidFill>
                  <a:srgbClr val="626953"/>
                </a:solidFill>
              </a:rPr>
              <a:t>Background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14400" y="2946064"/>
            <a:ext cx="17221200" cy="18621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52794" lvl="1" indent="-376397">
              <a:lnSpc>
                <a:spcPts val="4881"/>
              </a:lnSpc>
              <a:buFont typeface="Arial"/>
              <a:buChar char="•"/>
            </a:pPr>
            <a:r>
              <a:rPr lang="en-US" sz="3486" dirty="0">
                <a:solidFill>
                  <a:srgbClr val="626953"/>
                </a:solidFill>
              </a:rPr>
              <a:t>The data is related with direct marketing campaigns of a Portuguese banking institution. The marketing campaigns were based on phone calls</a:t>
            </a:r>
          </a:p>
          <a:p>
            <a:pPr marL="752794" lvl="1" indent="-376397">
              <a:lnSpc>
                <a:spcPts val="4881"/>
              </a:lnSpc>
              <a:buFont typeface="Arial"/>
              <a:buChar char="•"/>
            </a:pPr>
            <a:r>
              <a:rPr lang="en-US" sz="3486" dirty="0">
                <a:solidFill>
                  <a:srgbClr val="626953"/>
                </a:solidFill>
              </a:rPr>
              <a:t>Our dataset has 17 attributes ,~45,000 instances; but highly imbalanced (88%-12%)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094D3DB9-DD45-3C65-5E36-523E3EB81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5067300"/>
            <a:ext cx="5278670" cy="4526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6"/>
          <p:cNvGrpSpPr/>
          <p:nvPr/>
        </p:nvGrpSpPr>
        <p:grpSpPr>
          <a:xfrm rot="-371814">
            <a:off x="-2835718" y="9417207"/>
            <a:ext cx="4892504" cy="2547442"/>
            <a:chOff x="0" y="0"/>
            <a:chExt cx="1611322" cy="849904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1611322" cy="888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1611322" cy="849904"/>
            </a:xfrm>
            <a:custGeom>
              <a:avLst/>
              <a:gdLst/>
              <a:ahLst/>
              <a:cxnLst/>
              <a:rect l="l" t="t" r="r" b="b"/>
              <a:pathLst>
                <a:path w="1611322" h="849904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723361"/>
                  </a:lnTo>
                  <a:cubicBezTo>
                    <a:pt x="1611322" y="793249"/>
                    <a:pt x="1554667" y="849904"/>
                    <a:pt x="1484779" y="849904"/>
                  </a:cubicBezTo>
                  <a:lnTo>
                    <a:pt x="126544" y="849904"/>
                  </a:lnTo>
                  <a:cubicBezTo>
                    <a:pt x="92982" y="849904"/>
                    <a:pt x="60795" y="836572"/>
                    <a:pt x="37064" y="812841"/>
                  </a:cubicBezTo>
                  <a:cubicBezTo>
                    <a:pt x="13332" y="789109"/>
                    <a:pt x="0" y="756922"/>
                    <a:pt x="0" y="723361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CDBE8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845347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 rot="20145973">
            <a:off x="16105108" y="-2070417"/>
            <a:ext cx="6117988" cy="2980629"/>
          </a:xfrm>
          <a:custGeom>
            <a:avLst/>
            <a:gdLst/>
            <a:ahLst/>
            <a:cxnLst/>
            <a:rect l="l" t="t" r="r" b="b"/>
            <a:pathLst>
              <a:path w="1611322" h="785022">
                <a:moveTo>
                  <a:pt x="126544" y="0"/>
                </a:moveTo>
                <a:lnTo>
                  <a:pt x="1484779" y="0"/>
                </a:lnTo>
                <a:cubicBezTo>
                  <a:pt x="1554667" y="0"/>
                  <a:pt x="1611322" y="56655"/>
                  <a:pt x="1611322" y="126544"/>
                </a:cubicBezTo>
                <a:lnTo>
                  <a:pt x="1611322" y="658478"/>
                </a:lnTo>
                <a:cubicBezTo>
                  <a:pt x="1611322" y="728366"/>
                  <a:pt x="1554667" y="785022"/>
                  <a:pt x="1484779" y="785022"/>
                </a:cubicBezTo>
                <a:lnTo>
                  <a:pt x="126544" y="785022"/>
                </a:lnTo>
                <a:cubicBezTo>
                  <a:pt x="92982" y="785022"/>
                  <a:pt x="60795" y="771690"/>
                  <a:pt x="37064" y="747958"/>
                </a:cubicBezTo>
                <a:cubicBezTo>
                  <a:pt x="13332" y="724226"/>
                  <a:pt x="0" y="692040"/>
                  <a:pt x="0" y="658478"/>
                </a:cubicBezTo>
                <a:lnTo>
                  <a:pt x="0" y="126544"/>
                </a:lnTo>
                <a:cubicBezTo>
                  <a:pt x="0" y="56655"/>
                  <a:pt x="56655" y="0"/>
                  <a:pt x="126544" y="0"/>
                </a:cubicBezTo>
                <a:close/>
              </a:path>
            </a:pathLst>
          </a:custGeom>
          <a:solidFill>
            <a:srgbClr val="9EA788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 rot="20145973">
            <a:off x="16075419" y="-2208704"/>
            <a:ext cx="6117988" cy="312529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7" name="Freeform 7"/>
          <p:cNvSpPr/>
          <p:nvPr/>
        </p:nvSpPr>
        <p:spPr>
          <a:xfrm rot="21228186">
            <a:off x="-2875975" y="8673510"/>
            <a:ext cx="6117988" cy="3226981"/>
          </a:xfrm>
          <a:custGeom>
            <a:avLst/>
            <a:gdLst/>
            <a:ahLst/>
            <a:cxnLst/>
            <a:rect l="l" t="t" r="r" b="b"/>
            <a:pathLst>
              <a:path w="1611322" h="849904">
                <a:moveTo>
                  <a:pt x="126544" y="0"/>
                </a:moveTo>
                <a:lnTo>
                  <a:pt x="1484779" y="0"/>
                </a:lnTo>
                <a:cubicBezTo>
                  <a:pt x="1554667" y="0"/>
                  <a:pt x="1611322" y="56655"/>
                  <a:pt x="1611322" y="126544"/>
                </a:cubicBezTo>
                <a:lnTo>
                  <a:pt x="1611322" y="723361"/>
                </a:lnTo>
                <a:cubicBezTo>
                  <a:pt x="1611322" y="793249"/>
                  <a:pt x="1554667" y="849904"/>
                  <a:pt x="1484779" y="849904"/>
                </a:cubicBezTo>
                <a:lnTo>
                  <a:pt x="126544" y="849904"/>
                </a:lnTo>
                <a:cubicBezTo>
                  <a:pt x="92982" y="849904"/>
                  <a:pt x="60795" y="836572"/>
                  <a:pt x="37064" y="812841"/>
                </a:cubicBezTo>
                <a:cubicBezTo>
                  <a:pt x="13332" y="789109"/>
                  <a:pt x="0" y="756922"/>
                  <a:pt x="0" y="723361"/>
                </a:cubicBezTo>
                <a:lnTo>
                  <a:pt x="0" y="126544"/>
                </a:lnTo>
                <a:cubicBezTo>
                  <a:pt x="0" y="56655"/>
                  <a:pt x="56655" y="0"/>
                  <a:pt x="126544" y="0"/>
                </a:cubicBezTo>
                <a:close/>
              </a:path>
            </a:pathLst>
          </a:custGeom>
          <a:solidFill>
            <a:srgbClr val="CDBE8C"/>
          </a:solidFill>
          <a:ln cap="rnd">
            <a:noFill/>
            <a:prstDash val="solid"/>
            <a:round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 rot="21228186">
            <a:off x="-2883783" y="8529272"/>
            <a:ext cx="6117988" cy="337164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9"/>
          <p:cNvSpPr/>
          <p:nvPr/>
        </p:nvSpPr>
        <p:spPr>
          <a:xfrm rot="-163039">
            <a:off x="505871" y="8833116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4953974" y="-1399262"/>
            <a:ext cx="2882434" cy="2882434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38100" cap="sq">
            <a:solidFill>
              <a:srgbClr val="D9D9D9"/>
            </a:solidFill>
            <a:prstDash val="solid"/>
            <a:miter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5224202" y="-1331705"/>
            <a:ext cx="2341978" cy="254464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39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1028700" y="495300"/>
            <a:ext cx="13410924" cy="135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dirty="0" err="1">
                <a:solidFill>
                  <a:srgbClr val="626953"/>
                </a:solidFill>
              </a:rPr>
              <a:t>RoC</a:t>
            </a:r>
            <a:r>
              <a:rPr lang="en-US" sz="9500" dirty="0">
                <a:solidFill>
                  <a:srgbClr val="626953"/>
                </a:solidFill>
              </a:rPr>
              <a:t> Curves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E9F8B6F-D6D6-7057-4B5B-1900D2F198D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322" y="1925800"/>
            <a:ext cx="4946400" cy="345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6E445B-1811-37B9-4089-94096B6AFDEE}"/>
              </a:ext>
            </a:extLst>
          </p:cNvPr>
          <p:cNvSpPr txBox="1"/>
          <p:nvPr/>
        </p:nvSpPr>
        <p:spPr>
          <a:xfrm>
            <a:off x="2637363" y="5412160"/>
            <a:ext cx="2254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Logistic Regression (AUC = 0.685)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F33704C-BC0D-8BED-571A-A16F6C2CB5B8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61" y="1972076"/>
            <a:ext cx="4946400" cy="345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714C32E-CCF8-F6F4-5FA9-126DBC9833C9}"/>
              </a:ext>
            </a:extLst>
          </p:cNvPr>
          <p:cNvSpPr txBox="1"/>
          <p:nvPr/>
        </p:nvSpPr>
        <p:spPr>
          <a:xfrm>
            <a:off x="8628714" y="5437684"/>
            <a:ext cx="1747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Decision Tree</a:t>
            </a:r>
          </a:p>
          <a:p>
            <a:r>
              <a:rPr lang="en-IN" b="1" dirty="0"/>
              <a:t>(AUC = 0.661)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42FD274B-7C77-907D-117F-059CF0AF6F56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797" y="6134101"/>
            <a:ext cx="4946400" cy="345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BE810E3-F341-C0E6-FC32-7E370C011930}"/>
              </a:ext>
            </a:extLst>
          </p:cNvPr>
          <p:cNvSpPr txBox="1"/>
          <p:nvPr/>
        </p:nvSpPr>
        <p:spPr>
          <a:xfrm>
            <a:off x="5435100" y="9639300"/>
            <a:ext cx="2045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err="1"/>
              <a:t>Adaboost</a:t>
            </a:r>
            <a:endParaRPr lang="en-IN" b="1" dirty="0"/>
          </a:p>
          <a:p>
            <a:pPr algn="ctr"/>
            <a:r>
              <a:rPr lang="en-IN" b="1" dirty="0"/>
              <a:t>(AUC = 0.696)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32641513-C4D3-19D4-8783-C5A0AD642DA6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000" y="6134100"/>
            <a:ext cx="4946400" cy="345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7EEBCA-D5AA-D5FD-2FDD-0ABE039A59CD}"/>
              </a:ext>
            </a:extLst>
          </p:cNvPr>
          <p:cNvSpPr txBox="1"/>
          <p:nvPr/>
        </p:nvSpPr>
        <p:spPr>
          <a:xfrm>
            <a:off x="11375501" y="9639300"/>
            <a:ext cx="232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Neural Network</a:t>
            </a:r>
            <a:br>
              <a:rPr lang="en-IN" b="1" dirty="0"/>
            </a:br>
            <a:r>
              <a:rPr lang="en-IN" b="1" dirty="0"/>
              <a:t>(AUC = 0.617)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3EA612A-A501-40CE-1C44-25EBB55FA789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0" y="1952209"/>
            <a:ext cx="4946400" cy="3456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1A170CA-A8E0-A967-C901-FA85D95DD28E}"/>
              </a:ext>
            </a:extLst>
          </p:cNvPr>
          <p:cNvSpPr txBox="1"/>
          <p:nvPr/>
        </p:nvSpPr>
        <p:spPr>
          <a:xfrm>
            <a:off x="14112843" y="5403369"/>
            <a:ext cx="186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Random Forest</a:t>
            </a:r>
          </a:p>
          <a:p>
            <a:pPr algn="ctr"/>
            <a:r>
              <a:rPr lang="en-IN" b="1" dirty="0"/>
              <a:t>(AUC = 0.697)</a:t>
            </a:r>
          </a:p>
        </p:txBody>
      </p:sp>
    </p:spTree>
    <p:extLst>
      <p:ext uri="{BB962C8B-B14F-4D97-AF65-F5344CB8AC3E}">
        <p14:creationId xmlns:p14="http://schemas.microsoft.com/office/powerpoint/2010/main" val="3071786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454027">
            <a:off x="16105108" y="-2070417"/>
            <a:ext cx="6117988" cy="2980629"/>
            <a:chOff x="0" y="0"/>
            <a:chExt cx="1611322" cy="7850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21228186">
            <a:off x="-2899513" y="8503074"/>
            <a:ext cx="6117988" cy="337164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9"/>
          <p:cNvSpPr/>
          <p:nvPr/>
        </p:nvSpPr>
        <p:spPr>
          <a:xfrm rot="-163039">
            <a:off x="505871" y="8833116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4953974" y="-1399262"/>
            <a:ext cx="2882434" cy="28824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05005"/>
            <a:ext cx="13410924" cy="135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dirty="0">
                <a:solidFill>
                  <a:srgbClr val="626953"/>
                </a:solidFill>
              </a:rPr>
              <a:t>Decision Tree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637234-5739-6136-0A4D-00B9EB02F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788771"/>
            <a:ext cx="11235351" cy="565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6234B8E-2A31-6089-9B9B-266316994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4176" y="2781300"/>
            <a:ext cx="6572285" cy="543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110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3958545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D00510D6-A8F0-D1C0-069E-C629EFC3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2400300"/>
            <a:ext cx="4459432" cy="35415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3"/>
          <p:cNvGrpSpPr/>
          <p:nvPr/>
        </p:nvGrpSpPr>
        <p:grpSpPr>
          <a:xfrm rot="-1454027">
            <a:off x="16105108" y="-2070417"/>
            <a:ext cx="6117988" cy="2980629"/>
            <a:chOff x="0" y="0"/>
            <a:chExt cx="1611322" cy="7850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 rot="21228186">
            <a:off x="-2899513" y="8503074"/>
            <a:ext cx="6117988" cy="337164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Freeform 9"/>
          <p:cNvSpPr/>
          <p:nvPr/>
        </p:nvSpPr>
        <p:spPr>
          <a:xfrm rot="-163039">
            <a:off x="505871" y="8833116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4953974" y="-1399262"/>
            <a:ext cx="2882434" cy="28824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05005"/>
            <a:ext cx="13410924" cy="1351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dirty="0">
                <a:solidFill>
                  <a:srgbClr val="626953"/>
                </a:solidFill>
              </a:rPr>
              <a:t>Confusion Matrix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C636AAC-8E5F-CE61-738D-CBC6A5199150}"/>
              </a:ext>
            </a:extLst>
          </p:cNvPr>
          <p:cNvGrpSpPr/>
          <p:nvPr/>
        </p:nvGrpSpPr>
        <p:grpSpPr>
          <a:xfrm>
            <a:off x="304800" y="2400301"/>
            <a:ext cx="5387443" cy="3541568"/>
            <a:chOff x="609600" y="2396241"/>
            <a:chExt cx="5926187" cy="38957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EA9B51-3133-5097-82C1-D5C2753AB83E}"/>
                </a:ext>
              </a:extLst>
            </p:cNvPr>
            <p:cNvSpPr txBox="1"/>
            <p:nvPr/>
          </p:nvSpPr>
          <p:spPr>
            <a:xfrm>
              <a:off x="6013862" y="5120760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TP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8DE7C03-73F5-EFDF-0A61-0C4CF0F540B5}"/>
                </a:ext>
              </a:extLst>
            </p:cNvPr>
            <p:cNvSpPr txBox="1"/>
            <p:nvPr/>
          </p:nvSpPr>
          <p:spPr>
            <a:xfrm>
              <a:off x="609600" y="3327921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TN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A81716-BAFA-5EC8-D449-E8F8A5E68CE1}"/>
                </a:ext>
              </a:extLst>
            </p:cNvPr>
            <p:cNvSpPr txBox="1"/>
            <p:nvPr/>
          </p:nvSpPr>
          <p:spPr>
            <a:xfrm>
              <a:off x="609600" y="5120760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FN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FEB1DE-6ECF-73E7-7055-1EC80834349C}"/>
                </a:ext>
              </a:extLst>
            </p:cNvPr>
            <p:cNvSpPr txBox="1"/>
            <p:nvPr/>
          </p:nvSpPr>
          <p:spPr>
            <a:xfrm>
              <a:off x="6013862" y="3327921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FP</a:t>
              </a: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ADD6739-CEA9-1D0E-E628-A53A37978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006" y="2396241"/>
              <a:ext cx="4905375" cy="38957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541C2413-72B7-9B9E-5910-74935618E68C}"/>
              </a:ext>
            </a:extLst>
          </p:cNvPr>
          <p:cNvSpPr txBox="1"/>
          <p:nvPr/>
        </p:nvSpPr>
        <p:spPr>
          <a:xfrm>
            <a:off x="17304750" y="4877136"/>
            <a:ext cx="474477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5778DF-51D0-FF4C-4B86-5F3EFB86FCD7}"/>
              </a:ext>
            </a:extLst>
          </p:cNvPr>
          <p:cNvSpPr txBox="1"/>
          <p:nvPr/>
        </p:nvSpPr>
        <p:spPr>
          <a:xfrm>
            <a:off x="12391784" y="3247283"/>
            <a:ext cx="474477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123A994-65F6-DA38-C9AA-C51EC8D8F650}"/>
              </a:ext>
            </a:extLst>
          </p:cNvPr>
          <p:cNvSpPr txBox="1"/>
          <p:nvPr/>
        </p:nvSpPr>
        <p:spPr>
          <a:xfrm>
            <a:off x="12391784" y="4877136"/>
            <a:ext cx="474477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74CC07-2A89-89D9-6E39-537608742C0E}"/>
              </a:ext>
            </a:extLst>
          </p:cNvPr>
          <p:cNvSpPr txBox="1"/>
          <p:nvPr/>
        </p:nvSpPr>
        <p:spPr>
          <a:xfrm>
            <a:off x="17304750" y="3247283"/>
            <a:ext cx="474477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EDED7FD-212A-9813-584F-92F117E2CFEC}"/>
              </a:ext>
            </a:extLst>
          </p:cNvPr>
          <p:cNvGrpSpPr/>
          <p:nvPr/>
        </p:nvGrpSpPr>
        <p:grpSpPr>
          <a:xfrm>
            <a:off x="3213016" y="6326332"/>
            <a:ext cx="5387443" cy="3541568"/>
            <a:chOff x="3517816" y="6101322"/>
            <a:chExt cx="5926187" cy="3895725"/>
          </a:xfrm>
        </p:grpSpPr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3AD4263C-57EE-1EDA-0DEB-DAEAB43F8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0025" y="6101322"/>
              <a:ext cx="4905375" cy="38957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06D64D8-954C-4539-FF9A-9B97DCE6FBCA}"/>
                </a:ext>
              </a:extLst>
            </p:cNvPr>
            <p:cNvSpPr txBox="1"/>
            <p:nvPr/>
          </p:nvSpPr>
          <p:spPr>
            <a:xfrm>
              <a:off x="8922078" y="8917663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TP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DF38D69-1723-07A5-3BB9-360DCEC0274E}"/>
                </a:ext>
              </a:extLst>
            </p:cNvPr>
            <p:cNvSpPr txBox="1"/>
            <p:nvPr/>
          </p:nvSpPr>
          <p:spPr>
            <a:xfrm>
              <a:off x="3517816" y="7124824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TN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9C098E-E1F5-0283-71E9-6249975F020A}"/>
                </a:ext>
              </a:extLst>
            </p:cNvPr>
            <p:cNvSpPr txBox="1"/>
            <p:nvPr/>
          </p:nvSpPr>
          <p:spPr>
            <a:xfrm>
              <a:off x="3517816" y="8917663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FN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566D57-A918-181C-DC8E-63B5039C57C4}"/>
                </a:ext>
              </a:extLst>
            </p:cNvPr>
            <p:cNvSpPr txBox="1"/>
            <p:nvPr/>
          </p:nvSpPr>
          <p:spPr>
            <a:xfrm>
              <a:off x="8922078" y="7124824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FP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10B3E6-8273-D9FF-F8EE-840CFF1D890B}"/>
              </a:ext>
            </a:extLst>
          </p:cNvPr>
          <p:cNvGrpSpPr/>
          <p:nvPr/>
        </p:nvGrpSpPr>
        <p:grpSpPr>
          <a:xfrm>
            <a:off x="9906000" y="6326332"/>
            <a:ext cx="5387443" cy="3541568"/>
            <a:chOff x="10210800" y="6337908"/>
            <a:chExt cx="5926187" cy="3895725"/>
          </a:xfrm>
        </p:grpSpPr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11316B6A-F2FE-C5D5-5ABC-07C0A6856F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42784" y="6337908"/>
              <a:ext cx="4905375" cy="38957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2CF628-12DB-61FC-DA9D-D8C8581E6980}"/>
                </a:ext>
              </a:extLst>
            </p:cNvPr>
            <p:cNvSpPr txBox="1"/>
            <p:nvPr/>
          </p:nvSpPr>
          <p:spPr>
            <a:xfrm>
              <a:off x="15615062" y="8917663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TP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93D203-2244-95F0-28EA-3239EC038EB6}"/>
                </a:ext>
              </a:extLst>
            </p:cNvPr>
            <p:cNvSpPr txBox="1"/>
            <p:nvPr/>
          </p:nvSpPr>
          <p:spPr>
            <a:xfrm>
              <a:off x="10210800" y="7124824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TN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9B3FD9E-ADA8-C9FA-1250-40379538A87F}"/>
                </a:ext>
              </a:extLst>
            </p:cNvPr>
            <p:cNvSpPr txBox="1"/>
            <p:nvPr/>
          </p:nvSpPr>
          <p:spPr>
            <a:xfrm>
              <a:off x="10210800" y="8917663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FN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50F42CE-B883-858C-DC1F-0ECC38211E9B}"/>
                </a:ext>
              </a:extLst>
            </p:cNvPr>
            <p:cNvSpPr txBox="1"/>
            <p:nvPr/>
          </p:nvSpPr>
          <p:spPr>
            <a:xfrm>
              <a:off x="15615062" y="7124824"/>
              <a:ext cx="521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b="1" dirty="0"/>
                <a:t>FP</a:t>
              </a:r>
            </a:p>
          </p:txBody>
        </p:sp>
      </p:grpSp>
      <p:sp>
        <p:nvSpPr>
          <p:cNvPr id="1029" name="Speech Bubble: Rectangle with Corners Rounded 1028">
            <a:extLst>
              <a:ext uri="{FF2B5EF4-FFF2-40B4-BE49-F238E27FC236}">
                <a16:creationId xmlns:a16="http://schemas.microsoft.com/office/drawing/2014/main" id="{0D0B6DC7-3D48-4396-372D-41704C1FB7D4}"/>
              </a:ext>
            </a:extLst>
          </p:cNvPr>
          <p:cNvSpPr/>
          <p:nvPr/>
        </p:nvSpPr>
        <p:spPr>
          <a:xfrm>
            <a:off x="1028700" y="6326332"/>
            <a:ext cx="1608970" cy="989197"/>
          </a:xfrm>
          <a:prstGeom prst="wedgeRoundRectCallout">
            <a:avLst>
              <a:gd name="adj1" fmla="val -9639"/>
              <a:gd name="adj2" fmla="val -132181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Min. false negative</a:t>
            </a:r>
          </a:p>
        </p:txBody>
      </p:sp>
      <p:sp>
        <p:nvSpPr>
          <p:cNvPr id="1031" name="Speech Bubble: Rectangle with Corners Rounded 1030">
            <a:extLst>
              <a:ext uri="{FF2B5EF4-FFF2-40B4-BE49-F238E27FC236}">
                <a16:creationId xmlns:a16="http://schemas.microsoft.com/office/drawing/2014/main" id="{7B43769F-7B30-F2B6-8CE4-96F9FE72272D}"/>
              </a:ext>
            </a:extLst>
          </p:cNvPr>
          <p:cNvSpPr/>
          <p:nvPr/>
        </p:nvSpPr>
        <p:spPr>
          <a:xfrm>
            <a:off x="11430000" y="1952739"/>
            <a:ext cx="1329727" cy="817518"/>
          </a:xfrm>
          <a:prstGeom prst="wedgeRoundRectCallout">
            <a:avLst>
              <a:gd name="adj1" fmla="val -92200"/>
              <a:gd name="adj2" fmla="val 7348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Min. false positive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FB650-4F8C-3A8C-8D6B-1FAFBD1347C2}"/>
              </a:ext>
            </a:extLst>
          </p:cNvPr>
          <p:cNvSpPr txBox="1"/>
          <p:nvPr/>
        </p:nvSpPr>
        <p:spPr>
          <a:xfrm>
            <a:off x="11261258" y="4877137"/>
            <a:ext cx="474477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6CC545-B05E-6962-AB49-91AEA8ACC64E}"/>
              </a:ext>
            </a:extLst>
          </p:cNvPr>
          <p:cNvSpPr txBox="1"/>
          <p:nvPr/>
        </p:nvSpPr>
        <p:spPr>
          <a:xfrm>
            <a:off x="6348292" y="3247283"/>
            <a:ext cx="474477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TN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5E0DEE-6ECB-6C56-2759-E60B67FF5ACD}"/>
              </a:ext>
            </a:extLst>
          </p:cNvPr>
          <p:cNvSpPr txBox="1"/>
          <p:nvPr/>
        </p:nvSpPr>
        <p:spPr>
          <a:xfrm>
            <a:off x="6348292" y="4877137"/>
            <a:ext cx="474477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BD43E7-A870-DE1B-0068-3CC179757FA7}"/>
              </a:ext>
            </a:extLst>
          </p:cNvPr>
          <p:cNvSpPr txBox="1"/>
          <p:nvPr/>
        </p:nvSpPr>
        <p:spPr>
          <a:xfrm>
            <a:off x="11261258" y="3247283"/>
            <a:ext cx="474477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FP</a:t>
            </a: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C3C8B8CD-94E0-3904-059A-AA2A8CB1A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0" y="2400300"/>
            <a:ext cx="4459432" cy="35415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035" name="Speech Bubble: Rectangle with Corners Rounded 1034">
            <a:extLst>
              <a:ext uri="{FF2B5EF4-FFF2-40B4-BE49-F238E27FC236}">
                <a16:creationId xmlns:a16="http://schemas.microsoft.com/office/drawing/2014/main" id="{8B985121-79ED-9524-DBED-2606AF71DC4D}"/>
              </a:ext>
            </a:extLst>
          </p:cNvPr>
          <p:cNvSpPr/>
          <p:nvPr/>
        </p:nvSpPr>
        <p:spPr>
          <a:xfrm>
            <a:off x="14308622" y="1409700"/>
            <a:ext cx="1946854" cy="743198"/>
          </a:xfrm>
          <a:prstGeom prst="wedgeRoundRectCallout">
            <a:avLst>
              <a:gd name="adj1" fmla="val 11762"/>
              <a:gd name="adj2" fmla="val 70940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Overall champion model</a:t>
            </a:r>
          </a:p>
        </p:txBody>
      </p:sp>
    </p:spTree>
    <p:extLst>
      <p:ext uri="{BB962C8B-B14F-4D97-AF65-F5344CB8AC3E}">
        <p14:creationId xmlns:p14="http://schemas.microsoft.com/office/powerpoint/2010/main" val="2652569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 rot="-1083260">
            <a:off x="11998553" y="-257774"/>
            <a:ext cx="9375772" cy="11357494"/>
            <a:chOff x="0" y="0"/>
            <a:chExt cx="6350000" cy="6558280"/>
          </a:xfrm>
        </p:grpSpPr>
        <p:sp>
          <p:nvSpPr>
            <p:cNvPr id="4" name="Freeform 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567" r="-2756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CDBE8C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 rot="-1454027">
            <a:off x="15641544" y="8259476"/>
            <a:ext cx="6117988" cy="2980629"/>
            <a:chOff x="0" y="0"/>
            <a:chExt cx="1611322" cy="7850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454027">
            <a:off x="-3681874" y="-355930"/>
            <a:ext cx="5657716" cy="2725923"/>
            <a:chOff x="0" y="0"/>
            <a:chExt cx="1611322" cy="7850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441217" y="266297"/>
            <a:ext cx="2660417" cy="2276213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63924" y="4819024"/>
            <a:ext cx="10511930" cy="20540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46"/>
              </a:lnSpc>
            </a:pPr>
            <a:r>
              <a:rPr lang="en-US" sz="3890" i="1" dirty="0">
                <a:solidFill>
                  <a:srgbClr val="626953"/>
                </a:solidFill>
              </a:rPr>
              <a:t>Implement the key concepts discussed in class and be able to interpret the results for making business decisions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66369" y="1855032"/>
            <a:ext cx="7899506" cy="247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349"/>
              </a:lnSpc>
            </a:pPr>
            <a:r>
              <a:rPr lang="en-US" sz="8499" dirty="0">
                <a:solidFill>
                  <a:srgbClr val="626953"/>
                </a:solidFill>
              </a:rPr>
              <a:t>PROJECT MOTIVATION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073041" y="1858228"/>
            <a:ext cx="4867909" cy="9735818"/>
            <a:chOff x="0" y="0"/>
            <a:chExt cx="317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solidFill>
              <a:srgbClr val="9EA78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9EA78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8186472" y="2029638"/>
            <a:ext cx="4641047" cy="9282094"/>
            <a:chOff x="0" y="0"/>
            <a:chExt cx="3175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33250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9EA78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3121664" y="-1697652"/>
            <a:ext cx="4867909" cy="9735818"/>
            <a:chOff x="0" y="0"/>
            <a:chExt cx="317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solidFill>
              <a:srgbClr val="9EA788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9EA78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3235095" y="-1394590"/>
            <a:ext cx="4641047" cy="9282094"/>
            <a:chOff x="0" y="0"/>
            <a:chExt cx="317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48524" r="-188317"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175000" cy="6350000"/>
            </a:xfrm>
            <a:custGeom>
              <a:avLst/>
              <a:gdLst/>
              <a:ahLst/>
              <a:cxnLst/>
              <a:rect l="l" t="t" r="r" b="b"/>
              <a:pathLst>
                <a:path w="3175000" h="6350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9EA78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5153634" y="8539993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6" y="0"/>
                </a:lnTo>
                <a:lnTo>
                  <a:pt x="2105666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/>
          <p:nvPr/>
        </p:nvGrpSpPr>
        <p:grpSpPr>
          <a:xfrm>
            <a:off x="16465200" y="8711612"/>
            <a:ext cx="2882434" cy="288243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CDBE8C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700" y="1028700"/>
            <a:ext cx="5970795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626953"/>
                </a:solidFill>
              </a:rPr>
              <a:t>CONTENT INDEX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3905158"/>
            <a:ext cx="6515100" cy="4805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39152" lvl="1" indent="-419576">
              <a:lnSpc>
                <a:spcPts val="5441"/>
              </a:lnSpc>
              <a:buFont typeface="Arial"/>
              <a:buChar char="•"/>
            </a:pPr>
            <a:r>
              <a:rPr lang="en-US" sz="3886" dirty="0">
                <a:solidFill>
                  <a:srgbClr val="626953"/>
                </a:solidFill>
              </a:rPr>
              <a:t>Objective</a:t>
            </a:r>
          </a:p>
          <a:p>
            <a:pPr marL="839152" lvl="1" indent="-419576">
              <a:lnSpc>
                <a:spcPts val="5441"/>
              </a:lnSpc>
              <a:buFont typeface="Arial"/>
              <a:buChar char="•"/>
            </a:pPr>
            <a:r>
              <a:rPr lang="en-US" sz="3886" dirty="0">
                <a:solidFill>
                  <a:srgbClr val="626953"/>
                </a:solidFill>
              </a:rPr>
              <a:t>Feature selection</a:t>
            </a:r>
          </a:p>
          <a:p>
            <a:pPr marL="839152" lvl="1" indent="-419576">
              <a:lnSpc>
                <a:spcPts val="5441"/>
              </a:lnSpc>
              <a:buFont typeface="Arial"/>
              <a:buChar char="•"/>
            </a:pPr>
            <a:r>
              <a:rPr lang="en-US" sz="3886" dirty="0">
                <a:solidFill>
                  <a:srgbClr val="626953"/>
                </a:solidFill>
              </a:rPr>
              <a:t>EDA</a:t>
            </a:r>
          </a:p>
          <a:p>
            <a:pPr marL="839152" lvl="1" indent="-419576">
              <a:lnSpc>
                <a:spcPts val="5441"/>
              </a:lnSpc>
              <a:buFont typeface="Arial"/>
              <a:buChar char="•"/>
            </a:pPr>
            <a:r>
              <a:rPr lang="en-US" sz="3886" dirty="0">
                <a:solidFill>
                  <a:srgbClr val="626953"/>
                </a:solidFill>
              </a:rPr>
              <a:t>Data mining analysis</a:t>
            </a:r>
          </a:p>
          <a:p>
            <a:pPr marL="839152" lvl="1" indent="-419576">
              <a:lnSpc>
                <a:spcPts val="5441"/>
              </a:lnSpc>
              <a:buFont typeface="Arial"/>
              <a:buChar char="•"/>
            </a:pPr>
            <a:r>
              <a:rPr lang="en-US" sz="3886" dirty="0">
                <a:solidFill>
                  <a:srgbClr val="626953"/>
                </a:solidFill>
              </a:rPr>
              <a:t>Interpreting the model</a:t>
            </a:r>
          </a:p>
          <a:p>
            <a:pPr marL="839152" lvl="1" indent="-419576">
              <a:lnSpc>
                <a:spcPts val="5441"/>
              </a:lnSpc>
              <a:buFont typeface="Arial"/>
              <a:buChar char="•"/>
            </a:pPr>
            <a:r>
              <a:rPr lang="en-US" sz="3886" dirty="0">
                <a:solidFill>
                  <a:srgbClr val="626953"/>
                </a:solidFill>
              </a:rPr>
              <a:t>Insights &amp; recommendation</a:t>
            </a:r>
          </a:p>
          <a:p>
            <a:pPr marL="839152" lvl="1" indent="-419576">
              <a:lnSpc>
                <a:spcPts val="5441"/>
              </a:lnSpc>
              <a:buFont typeface="Arial"/>
              <a:buChar char="•"/>
            </a:pPr>
            <a:r>
              <a:rPr lang="en-US" sz="3886" dirty="0">
                <a:solidFill>
                  <a:srgbClr val="626953"/>
                </a:solidFill>
              </a:rPr>
              <a:t>Appendix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3"/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8288000" cy="3782528"/>
          </a:xfrm>
          <a:custGeom>
            <a:avLst/>
            <a:gdLst/>
            <a:ahLst/>
            <a:cxnLst/>
            <a:rect l="l" t="t" r="r" b="b"/>
            <a:pathLst>
              <a:path w="18288000" h="3782528">
                <a:moveTo>
                  <a:pt x="0" y="0"/>
                </a:moveTo>
                <a:lnTo>
                  <a:pt x="18288000" y="0"/>
                </a:lnTo>
                <a:lnTo>
                  <a:pt x="18288000" y="3782528"/>
                </a:lnTo>
                <a:lnTo>
                  <a:pt x="0" y="37825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794" b="-13532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3782528"/>
            <a:chOff x="0" y="0"/>
            <a:chExt cx="4816593" cy="9962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996221"/>
            </a:xfrm>
            <a:custGeom>
              <a:avLst/>
              <a:gdLst/>
              <a:ahLst/>
              <a:cxnLst/>
              <a:rect l="l" t="t" r="r" b="b"/>
              <a:pathLst>
                <a:path w="4816592" h="996221">
                  <a:moveTo>
                    <a:pt x="0" y="0"/>
                  </a:moveTo>
                  <a:lnTo>
                    <a:pt x="4816592" y="0"/>
                  </a:lnTo>
                  <a:lnTo>
                    <a:pt x="4816592" y="996221"/>
                  </a:lnTo>
                  <a:lnTo>
                    <a:pt x="0" y="996221"/>
                  </a:lnTo>
                  <a:close/>
                </a:path>
              </a:pathLst>
            </a:custGeom>
            <a:solidFill>
              <a:srgbClr val="626953">
                <a:alpha val="3764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1034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6304123" y="478981"/>
            <a:ext cx="11237485" cy="1543050"/>
            <a:chOff x="0" y="0"/>
            <a:chExt cx="2959667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59667" cy="406400"/>
            </a:xfrm>
            <a:custGeom>
              <a:avLst/>
              <a:gdLst/>
              <a:ahLst/>
              <a:cxnLst/>
              <a:rect l="l" t="t" r="r" b="b"/>
              <a:pathLst>
                <a:path w="2959667" h="406400">
                  <a:moveTo>
                    <a:pt x="41336" y="0"/>
                  </a:moveTo>
                  <a:lnTo>
                    <a:pt x="2918331" y="0"/>
                  </a:lnTo>
                  <a:cubicBezTo>
                    <a:pt x="2929294" y="0"/>
                    <a:pt x="2939808" y="4355"/>
                    <a:pt x="2947560" y="12107"/>
                  </a:cubicBezTo>
                  <a:cubicBezTo>
                    <a:pt x="2955312" y="19859"/>
                    <a:pt x="2959667" y="30373"/>
                    <a:pt x="2959667" y="41336"/>
                  </a:cubicBezTo>
                  <a:lnTo>
                    <a:pt x="2959667" y="365064"/>
                  </a:lnTo>
                  <a:cubicBezTo>
                    <a:pt x="2959667" y="387893"/>
                    <a:pt x="2941160" y="406400"/>
                    <a:pt x="2918331" y="406400"/>
                  </a:cubicBezTo>
                  <a:lnTo>
                    <a:pt x="41336" y="406400"/>
                  </a:lnTo>
                  <a:cubicBezTo>
                    <a:pt x="18507" y="406400"/>
                    <a:pt x="0" y="387893"/>
                    <a:pt x="0" y="365064"/>
                  </a:cubicBezTo>
                  <a:lnTo>
                    <a:pt x="0" y="41336"/>
                  </a:lnTo>
                  <a:cubicBezTo>
                    <a:pt x="0" y="18507"/>
                    <a:pt x="18507" y="0"/>
                    <a:pt x="41336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95966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820700" y="2239478"/>
            <a:ext cx="11237485" cy="1543050"/>
            <a:chOff x="0" y="0"/>
            <a:chExt cx="2959667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59667" cy="406400"/>
            </a:xfrm>
            <a:custGeom>
              <a:avLst/>
              <a:gdLst/>
              <a:ahLst/>
              <a:cxnLst/>
              <a:rect l="l" t="t" r="r" b="b"/>
              <a:pathLst>
                <a:path w="2959667" h="406400">
                  <a:moveTo>
                    <a:pt x="41336" y="0"/>
                  </a:moveTo>
                  <a:lnTo>
                    <a:pt x="2918331" y="0"/>
                  </a:lnTo>
                  <a:cubicBezTo>
                    <a:pt x="2929294" y="0"/>
                    <a:pt x="2939808" y="4355"/>
                    <a:pt x="2947560" y="12107"/>
                  </a:cubicBezTo>
                  <a:cubicBezTo>
                    <a:pt x="2955312" y="19859"/>
                    <a:pt x="2959667" y="30373"/>
                    <a:pt x="2959667" y="41336"/>
                  </a:cubicBezTo>
                  <a:lnTo>
                    <a:pt x="2959667" y="365064"/>
                  </a:lnTo>
                  <a:cubicBezTo>
                    <a:pt x="2959667" y="387893"/>
                    <a:pt x="2941160" y="406400"/>
                    <a:pt x="2918331" y="406400"/>
                  </a:cubicBezTo>
                  <a:lnTo>
                    <a:pt x="41336" y="406400"/>
                  </a:lnTo>
                  <a:cubicBezTo>
                    <a:pt x="18507" y="406400"/>
                    <a:pt x="0" y="387893"/>
                    <a:pt x="0" y="365064"/>
                  </a:cubicBezTo>
                  <a:lnTo>
                    <a:pt x="0" y="41336"/>
                  </a:lnTo>
                  <a:cubicBezTo>
                    <a:pt x="0" y="18507"/>
                    <a:pt x="18507" y="0"/>
                    <a:pt x="41336" y="0"/>
                  </a:cubicBezTo>
                  <a:close/>
                </a:path>
              </a:pathLst>
            </a:custGeom>
            <a:solidFill>
              <a:srgbClr val="CDBE8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95966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9F28DD-5DA1-53E0-0467-9FB72DCCF8ED}"/>
              </a:ext>
            </a:extLst>
          </p:cNvPr>
          <p:cNvGrpSpPr/>
          <p:nvPr/>
        </p:nvGrpSpPr>
        <p:grpSpPr>
          <a:xfrm>
            <a:off x="-2286000" y="2053781"/>
            <a:ext cx="9146143" cy="1543050"/>
            <a:chOff x="-2667000" y="2938672"/>
            <a:chExt cx="9146143" cy="1543050"/>
          </a:xfrm>
        </p:grpSpPr>
        <p:grpSp>
          <p:nvGrpSpPr>
            <p:cNvPr id="18" name="Group 18"/>
            <p:cNvGrpSpPr/>
            <p:nvPr/>
          </p:nvGrpSpPr>
          <p:grpSpPr>
            <a:xfrm>
              <a:off x="-2667000" y="2938672"/>
              <a:ext cx="9146143" cy="1543050"/>
              <a:chOff x="0" y="0"/>
              <a:chExt cx="2408861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408861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408861" h="406400">
                    <a:moveTo>
                      <a:pt x="50788" y="0"/>
                    </a:moveTo>
                    <a:lnTo>
                      <a:pt x="2358073" y="0"/>
                    </a:lnTo>
                    <a:cubicBezTo>
                      <a:pt x="2371542" y="0"/>
                      <a:pt x="2384461" y="5351"/>
                      <a:pt x="2393985" y="14875"/>
                    </a:cubicBezTo>
                    <a:cubicBezTo>
                      <a:pt x="2403510" y="24400"/>
                      <a:pt x="2408861" y="37318"/>
                      <a:pt x="2408861" y="50788"/>
                    </a:cubicBezTo>
                    <a:lnTo>
                      <a:pt x="2408861" y="355612"/>
                    </a:lnTo>
                    <a:cubicBezTo>
                      <a:pt x="2408861" y="369082"/>
                      <a:pt x="2403510" y="382000"/>
                      <a:pt x="2393985" y="391525"/>
                    </a:cubicBezTo>
                    <a:cubicBezTo>
                      <a:pt x="2384461" y="401049"/>
                      <a:pt x="2371542" y="406400"/>
                      <a:pt x="2358073" y="406400"/>
                    </a:cubicBezTo>
                    <a:lnTo>
                      <a:pt x="50788" y="406400"/>
                    </a:lnTo>
                    <a:cubicBezTo>
                      <a:pt x="37318" y="406400"/>
                      <a:pt x="24400" y="401049"/>
                      <a:pt x="14875" y="391525"/>
                    </a:cubicBezTo>
                    <a:cubicBezTo>
                      <a:pt x="5351" y="382000"/>
                      <a:pt x="0" y="369082"/>
                      <a:pt x="0" y="355612"/>
                    </a:cubicBezTo>
                    <a:lnTo>
                      <a:pt x="0" y="50788"/>
                    </a:lnTo>
                    <a:cubicBezTo>
                      <a:pt x="0" y="37318"/>
                      <a:pt x="5351" y="24400"/>
                      <a:pt x="14875" y="14875"/>
                    </a:cubicBezTo>
                    <a:cubicBezTo>
                      <a:pt x="24400" y="5351"/>
                      <a:pt x="37318" y="0"/>
                      <a:pt x="50788" y="0"/>
                    </a:cubicBezTo>
                    <a:close/>
                  </a:path>
                </a:pathLst>
              </a:custGeom>
              <a:solidFill>
                <a:srgbClr val="CDBE8C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2408861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86259" y="3096728"/>
              <a:ext cx="6053929" cy="12695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900"/>
                </a:lnSpc>
              </a:pPr>
              <a:r>
                <a:rPr lang="en-US" sz="9000" dirty="0">
                  <a:solidFill>
                    <a:srgbClr val="FFFFFF"/>
                  </a:solidFill>
                </a:rPr>
                <a:t>Objective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10662" y="5691648"/>
            <a:ext cx="17417335" cy="3734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52"/>
              </a:lnSpc>
            </a:pPr>
            <a:r>
              <a:rPr lang="en-US" sz="3200" dirty="0">
                <a:solidFill>
                  <a:srgbClr val="626953"/>
                </a:solidFill>
              </a:rPr>
              <a:t>The questions we aim to answer are:</a:t>
            </a:r>
          </a:p>
          <a:p>
            <a:pPr>
              <a:lnSpc>
                <a:spcPts val="2852"/>
              </a:lnSpc>
            </a:pPr>
            <a:endParaRPr lang="en-US" sz="3200" dirty="0">
              <a:solidFill>
                <a:srgbClr val="626953"/>
              </a:solidFill>
            </a:endParaRPr>
          </a:p>
          <a:p>
            <a:pPr marL="513220" lvl="1" indent="-256610">
              <a:lnSpc>
                <a:spcPts val="2852"/>
              </a:lnSpc>
              <a:buFont typeface="Arial"/>
              <a:buChar char="•"/>
            </a:pPr>
            <a:r>
              <a:rPr lang="en-IN" sz="3200" b="0" i="0" dirty="0">
                <a:solidFill>
                  <a:schemeClr val="accent3">
                    <a:lumMod val="50000"/>
                  </a:schemeClr>
                </a:solidFill>
                <a:effectLst/>
              </a:rPr>
              <a:t>What factors influence whether a marketing campaign will result in customers opening term deposits with the bank?</a:t>
            </a:r>
            <a:endParaRPr lang="en-US" sz="3200" dirty="0">
              <a:solidFill>
                <a:srgbClr val="626953"/>
              </a:solidFill>
            </a:endParaRPr>
          </a:p>
          <a:p>
            <a:pPr marL="256610" lvl="1">
              <a:lnSpc>
                <a:spcPts val="2852"/>
              </a:lnSpc>
            </a:pPr>
            <a:endParaRPr lang="en-US" sz="3200" dirty="0">
              <a:solidFill>
                <a:srgbClr val="626953"/>
              </a:solidFill>
            </a:endParaRPr>
          </a:p>
          <a:p>
            <a:pPr marL="513220" lvl="1" indent="-256610">
              <a:lnSpc>
                <a:spcPts val="2852"/>
              </a:lnSpc>
              <a:buFont typeface="Arial"/>
              <a:buChar char="•"/>
            </a:pPr>
            <a:r>
              <a:rPr lang="en-IN" sz="3200" b="0" i="0" dirty="0">
                <a:solidFill>
                  <a:schemeClr val="accent3">
                    <a:lumMod val="50000"/>
                  </a:schemeClr>
                </a:solidFill>
                <a:effectLst/>
              </a:rPr>
              <a:t>Based on demographic factors, which customers would be the most suitable to target for the marketing campaign?</a:t>
            </a:r>
          </a:p>
          <a:p>
            <a:pPr marL="256610" lvl="1">
              <a:lnSpc>
                <a:spcPts val="2852"/>
              </a:lnSpc>
            </a:pP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  <a:p>
            <a:pPr marL="513220" lvl="1" indent="-256610">
              <a:lnSpc>
                <a:spcPts val="2852"/>
              </a:lnSpc>
              <a:buFont typeface="Arial"/>
              <a:buChar char="•"/>
            </a:pPr>
            <a:r>
              <a:rPr lang="en-IN" sz="3200" b="0" i="0" dirty="0">
                <a:solidFill>
                  <a:schemeClr val="accent3">
                    <a:lumMod val="50000"/>
                  </a:schemeClr>
                </a:solidFill>
                <a:effectLst/>
              </a:rPr>
              <a:t>Which model would be the most reliable for accurately predicting whether an individual will opt for a term deposit?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Freeform 23"/>
          <p:cNvSpPr/>
          <p:nvPr/>
        </p:nvSpPr>
        <p:spPr>
          <a:xfrm rot="5400000">
            <a:off x="15653228" y="1445844"/>
            <a:ext cx="1301788" cy="1152374"/>
          </a:xfrm>
          <a:custGeom>
            <a:avLst/>
            <a:gdLst/>
            <a:ahLst/>
            <a:cxnLst/>
            <a:rect l="l" t="t" r="r" b="b"/>
            <a:pathLst>
              <a:path w="1301788" h="1152374">
                <a:moveTo>
                  <a:pt x="0" y="0"/>
                </a:moveTo>
                <a:lnTo>
                  <a:pt x="1301789" y="0"/>
                </a:lnTo>
                <a:lnTo>
                  <a:pt x="1301789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6175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24" name="Group 24"/>
          <p:cNvGrpSpPr/>
          <p:nvPr/>
        </p:nvGrpSpPr>
        <p:grpSpPr>
          <a:xfrm>
            <a:off x="-1441217" y="-860402"/>
            <a:ext cx="2882434" cy="288243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702782" y="-3123713"/>
            <a:ext cx="2882434" cy="288243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30" name="TextBox 15">
            <a:extLst>
              <a:ext uri="{FF2B5EF4-FFF2-40B4-BE49-F238E27FC236}">
                <a16:creationId xmlns:a16="http://schemas.microsoft.com/office/drawing/2014/main" id="{8FC93DAA-2662-5586-D0ED-D33D20133ADB}"/>
              </a:ext>
            </a:extLst>
          </p:cNvPr>
          <p:cNvSpPr txBox="1"/>
          <p:nvPr/>
        </p:nvSpPr>
        <p:spPr>
          <a:xfrm>
            <a:off x="304800" y="3894609"/>
            <a:ext cx="17830800" cy="13472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446"/>
              </a:lnSpc>
            </a:pPr>
            <a:r>
              <a:rPr lang="en-US" sz="3890" b="1" dirty="0">
                <a:solidFill>
                  <a:srgbClr val="626953"/>
                </a:solidFill>
              </a:rPr>
              <a:t>AIM: </a:t>
            </a:r>
            <a:r>
              <a:rPr lang="en-IN" sz="4000" b="1" i="0" dirty="0">
                <a:solidFill>
                  <a:schemeClr val="accent3">
                    <a:lumMod val="50000"/>
                  </a:schemeClr>
                </a:solidFill>
                <a:effectLst/>
              </a:rPr>
              <a:t>Advise the marketing teams on how to focus more on the prospective clients who would end up making a term deposit</a:t>
            </a:r>
            <a:endParaRPr lang="en-US" sz="389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38917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 rot="-1454027">
            <a:off x="16105108" y="-2070417"/>
            <a:ext cx="6117988" cy="2980629"/>
            <a:chOff x="0" y="0"/>
            <a:chExt cx="1611322" cy="7850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953974" y="-1399262"/>
            <a:ext cx="2882434" cy="28824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5A5A6F10-BE6A-16A6-9537-9F6630EE14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138004"/>
              </p:ext>
            </p:extLst>
          </p:nvPr>
        </p:nvGraphicFramePr>
        <p:xfrm>
          <a:off x="6582836" y="2384128"/>
          <a:ext cx="5445903" cy="330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C608142-B0AA-6873-92A7-A0B65AB904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049105"/>
              </p:ext>
            </p:extLst>
          </p:nvPr>
        </p:nvGraphicFramePr>
        <p:xfrm>
          <a:off x="934649" y="2384128"/>
          <a:ext cx="5445903" cy="330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7A16E8D5-929E-1DDB-429C-CA08382184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0816426"/>
              </p:ext>
            </p:extLst>
          </p:nvPr>
        </p:nvGraphicFramePr>
        <p:xfrm>
          <a:off x="12231023" y="2384128"/>
          <a:ext cx="5445903" cy="330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BBF603E5-4E90-3221-ADC2-9AB6ACE6DE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7286063"/>
              </p:ext>
            </p:extLst>
          </p:nvPr>
        </p:nvGraphicFramePr>
        <p:xfrm>
          <a:off x="934649" y="5829300"/>
          <a:ext cx="5445903" cy="330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2DA77210-453D-8601-1EB7-419A0B3BFA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486932"/>
              </p:ext>
            </p:extLst>
          </p:nvPr>
        </p:nvGraphicFramePr>
        <p:xfrm>
          <a:off x="12231023" y="5829300"/>
          <a:ext cx="5445903" cy="330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5" name="TextBox 15">
            <a:extLst>
              <a:ext uri="{FF2B5EF4-FFF2-40B4-BE49-F238E27FC236}">
                <a16:creationId xmlns:a16="http://schemas.microsoft.com/office/drawing/2014/main" id="{0F884CE9-2BF2-770E-78E3-8A7C51BA0BFD}"/>
              </a:ext>
            </a:extLst>
          </p:cNvPr>
          <p:cNvSpPr txBox="1"/>
          <p:nvPr/>
        </p:nvSpPr>
        <p:spPr>
          <a:xfrm>
            <a:off x="479738" y="805005"/>
            <a:ext cx="15674661" cy="1348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8800" dirty="0">
                <a:solidFill>
                  <a:srgbClr val="626953"/>
                </a:solidFill>
              </a:rPr>
              <a:t>Exploratory data analysis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07E8F32-FB3E-C6D7-5BFA-80E20078341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419213"/>
              </p:ext>
            </p:extLst>
          </p:nvPr>
        </p:nvGraphicFramePr>
        <p:xfrm>
          <a:off x="6581939" y="5828427"/>
          <a:ext cx="5446800" cy="330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A2B908F9-1785-8A0D-3B35-8167B3FEB89D}"/>
              </a:ext>
            </a:extLst>
          </p:cNvPr>
          <p:cNvGrpSpPr/>
          <p:nvPr/>
        </p:nvGrpSpPr>
        <p:grpSpPr>
          <a:xfrm>
            <a:off x="5029200" y="9410700"/>
            <a:ext cx="8229600" cy="523220"/>
            <a:chOff x="6248400" y="9410700"/>
            <a:chExt cx="8229600" cy="52322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BD1FA0D-BF45-73A5-096A-FFDBF5510DC5}"/>
                </a:ext>
              </a:extLst>
            </p:cNvPr>
            <p:cNvSpPr/>
            <p:nvPr/>
          </p:nvSpPr>
          <p:spPr>
            <a:xfrm>
              <a:off x="6248400" y="9481995"/>
              <a:ext cx="1981200" cy="38590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EC97E74-6430-2814-85D6-DF948E4FB5D9}"/>
                </a:ext>
              </a:extLst>
            </p:cNvPr>
            <p:cNvSpPr txBox="1"/>
            <p:nvPr/>
          </p:nvSpPr>
          <p:spPr>
            <a:xfrm>
              <a:off x="8305800" y="9410700"/>
              <a:ext cx="213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# of clients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447B665-84D2-D302-1AF6-D1E76DD317DA}"/>
                </a:ext>
              </a:extLst>
            </p:cNvPr>
            <p:cNvSpPr/>
            <p:nvPr/>
          </p:nvSpPr>
          <p:spPr>
            <a:xfrm>
              <a:off x="10337132" y="9639300"/>
              <a:ext cx="1016668" cy="10162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9E26D7-A05B-E853-540F-022DC806AB33}"/>
                </a:ext>
              </a:extLst>
            </p:cNvPr>
            <p:cNvSpPr txBox="1"/>
            <p:nvPr/>
          </p:nvSpPr>
          <p:spPr>
            <a:xfrm>
              <a:off x="11353799" y="9410700"/>
              <a:ext cx="3124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Conversion rate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591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454027">
            <a:off x="16105108" y="-2070417"/>
            <a:ext cx="6117988" cy="2980629"/>
            <a:chOff x="0" y="0"/>
            <a:chExt cx="1611322" cy="7850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63039">
            <a:off x="510277" y="9018857"/>
            <a:ext cx="1780187" cy="974248"/>
          </a:xfrm>
          <a:custGeom>
            <a:avLst/>
            <a:gdLst/>
            <a:ahLst/>
            <a:cxnLst/>
            <a:rect l="l" t="t" r="r" b="b"/>
            <a:pathLst>
              <a:path w="1780187" h="974248">
                <a:moveTo>
                  <a:pt x="0" y="0"/>
                </a:moveTo>
                <a:lnTo>
                  <a:pt x="1780187" y="0"/>
                </a:lnTo>
                <a:lnTo>
                  <a:pt x="1780187" y="974248"/>
                </a:lnTo>
                <a:lnTo>
                  <a:pt x="0" y="97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4953974" y="-1399262"/>
            <a:ext cx="2882434" cy="28824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36427A-B60A-40ED-8BA7-907937275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2220674"/>
            <a:ext cx="15707821" cy="54189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5"/>
          <p:cNvSpPr txBox="1"/>
          <p:nvPr/>
        </p:nvSpPr>
        <p:spPr>
          <a:xfrm>
            <a:off x="1558705" y="805005"/>
            <a:ext cx="12880919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dirty="0">
                <a:solidFill>
                  <a:srgbClr val="626953"/>
                </a:solidFill>
              </a:rPr>
              <a:t>Feature Selection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7DD3F017-ADB0-200D-9513-8F0E37F2650F}"/>
              </a:ext>
            </a:extLst>
          </p:cNvPr>
          <p:cNvGrpSpPr/>
          <p:nvPr/>
        </p:nvGrpSpPr>
        <p:grpSpPr>
          <a:xfrm rot="-371814">
            <a:off x="-3615881" y="8507518"/>
            <a:ext cx="6183882" cy="3931348"/>
            <a:chOff x="-255435" y="-38100"/>
            <a:chExt cx="1866757" cy="1071531"/>
          </a:xfrm>
        </p:grpSpPr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0624A5D2-CC0F-6293-BBB5-FEA92158C843}"/>
                </a:ext>
              </a:extLst>
            </p:cNvPr>
            <p:cNvSpPr/>
            <p:nvPr/>
          </p:nvSpPr>
          <p:spPr>
            <a:xfrm>
              <a:off x="-255435" y="183527"/>
              <a:ext cx="1611322" cy="849904"/>
            </a:xfrm>
            <a:custGeom>
              <a:avLst/>
              <a:gdLst/>
              <a:ahLst/>
              <a:cxnLst/>
              <a:rect l="l" t="t" r="r" b="b"/>
              <a:pathLst>
                <a:path w="1611322" h="849904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723361"/>
                  </a:lnTo>
                  <a:cubicBezTo>
                    <a:pt x="1611322" y="793249"/>
                    <a:pt x="1554667" y="849904"/>
                    <a:pt x="1484779" y="849904"/>
                  </a:cubicBezTo>
                  <a:lnTo>
                    <a:pt x="126544" y="849904"/>
                  </a:lnTo>
                  <a:cubicBezTo>
                    <a:pt x="92982" y="849904"/>
                    <a:pt x="60795" y="836572"/>
                    <a:pt x="37064" y="812841"/>
                  </a:cubicBezTo>
                  <a:cubicBezTo>
                    <a:pt x="13332" y="789109"/>
                    <a:pt x="0" y="756922"/>
                    <a:pt x="0" y="723361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CDBE8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1" name="TextBox 8">
              <a:extLst>
                <a:ext uri="{FF2B5EF4-FFF2-40B4-BE49-F238E27FC236}">
                  <a16:creationId xmlns:a16="http://schemas.microsoft.com/office/drawing/2014/main" id="{A6C81486-EA6C-39B9-2DF4-F6009C0F9802}"/>
                </a:ext>
              </a:extLst>
            </p:cNvPr>
            <p:cNvSpPr txBox="1"/>
            <p:nvPr/>
          </p:nvSpPr>
          <p:spPr>
            <a:xfrm>
              <a:off x="0" y="-38100"/>
              <a:ext cx="1611322" cy="888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2E2F62E-D4AD-B67A-2BE2-91F3B5C30E59}"/>
              </a:ext>
            </a:extLst>
          </p:cNvPr>
          <p:cNvSpPr txBox="1"/>
          <p:nvPr/>
        </p:nvSpPr>
        <p:spPr>
          <a:xfrm>
            <a:off x="1400370" y="7807584"/>
            <a:ext cx="1704003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IN" sz="2800" dirty="0">
                <a:solidFill>
                  <a:schemeClr val="accent3">
                    <a:lumMod val="50000"/>
                  </a:schemeClr>
                </a:solidFill>
                <a:effectLst/>
              </a:rPr>
              <a:t>•</a:t>
            </a:r>
            <a:r>
              <a:rPr lang="en-IN" sz="32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IN" sz="3200" dirty="0">
                <a:solidFill>
                  <a:schemeClr val="accent3">
                    <a:lumMod val="50000"/>
                  </a:schemeClr>
                </a:solidFill>
                <a:effectLst/>
              </a:rPr>
              <a:t>Variables highly co-related with the outcome variable introduce biases</a:t>
            </a:r>
          </a:p>
          <a:p>
            <a:pPr rtl="0"/>
            <a:r>
              <a:rPr lang="en-IN" sz="2800" dirty="0">
                <a:solidFill>
                  <a:schemeClr val="accent3">
                    <a:lumMod val="50000"/>
                  </a:schemeClr>
                </a:solidFill>
                <a:effectLst/>
              </a:rPr>
              <a:t>• </a:t>
            </a:r>
            <a:r>
              <a:rPr lang="en-IN" sz="3200" dirty="0">
                <a:solidFill>
                  <a:schemeClr val="accent3">
                    <a:lumMod val="50000"/>
                  </a:schemeClr>
                </a:solidFill>
                <a:effectLst/>
              </a:rPr>
              <a:t>Explanatory variables being co-related among themselves are redundant, should be removed</a:t>
            </a:r>
            <a:endParaRPr lang="en-IN" sz="2800" dirty="0">
              <a:solidFill>
                <a:schemeClr val="accent3">
                  <a:lumMod val="50000"/>
                </a:schemeClr>
              </a:solidFill>
              <a:effectLst/>
            </a:endParaRPr>
          </a:p>
          <a:p>
            <a:pPr rtl="0"/>
            <a:r>
              <a:rPr lang="en-IN" sz="3600" b="1" dirty="0">
                <a:solidFill>
                  <a:schemeClr val="accent3">
                    <a:lumMod val="50000"/>
                  </a:schemeClr>
                </a:solidFill>
                <a:effectLst/>
              </a:rPr>
              <a:t>•</a:t>
            </a:r>
            <a:r>
              <a:rPr lang="en-IN" sz="800" b="1" dirty="0">
                <a:solidFill>
                  <a:schemeClr val="accent3">
                    <a:lumMod val="50000"/>
                  </a:schemeClr>
                </a:solidFill>
                <a:effectLst/>
              </a:rPr>
              <a:t> </a:t>
            </a:r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effectLst/>
              </a:rPr>
              <a:t>Basis of feature removal: Statistics, intuition and business domain </a:t>
            </a:r>
            <a:r>
              <a:rPr lang="en-IN" sz="4000" b="1" dirty="0">
                <a:solidFill>
                  <a:schemeClr val="accent3">
                    <a:lumMod val="50000"/>
                  </a:schemeClr>
                </a:solidFill>
              </a:rPr>
              <a:t>k</a:t>
            </a:r>
            <a:r>
              <a:rPr lang="en-IN" sz="4000" b="1" dirty="0">
                <a:solidFill>
                  <a:schemeClr val="accent3">
                    <a:lumMod val="50000"/>
                  </a:schemeClr>
                </a:solidFill>
                <a:effectLst/>
              </a:rPr>
              <a:t>nowledge</a:t>
            </a:r>
            <a:endParaRPr lang="en-US" sz="36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463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 l="-15444" r="-15444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 rot="-1454027">
            <a:off x="16105108" y="-2070417"/>
            <a:ext cx="6117988" cy="2980629"/>
            <a:chOff x="0" y="0"/>
            <a:chExt cx="1611322" cy="7850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63039">
            <a:off x="505871" y="8833116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4953974" y="-1399262"/>
            <a:ext cx="2882434" cy="28824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05005"/>
            <a:ext cx="13410924" cy="134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50"/>
              </a:lnSpc>
            </a:pPr>
            <a:r>
              <a:rPr lang="en-US" sz="9500" dirty="0">
                <a:solidFill>
                  <a:srgbClr val="626953"/>
                </a:solidFill>
              </a:rPr>
              <a:t>Data Mining Analysis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D4C10D-E6F2-E65C-4919-3109F40636DF}"/>
              </a:ext>
            </a:extLst>
          </p:cNvPr>
          <p:cNvSpPr txBox="1"/>
          <p:nvPr/>
        </p:nvSpPr>
        <p:spPr>
          <a:xfrm>
            <a:off x="1028700" y="2175685"/>
            <a:ext cx="1184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Deployed Models: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A0F23F7-7551-3D3E-C154-1834939A1C13}"/>
              </a:ext>
            </a:extLst>
          </p:cNvPr>
          <p:cNvSpPr/>
          <p:nvPr/>
        </p:nvSpPr>
        <p:spPr>
          <a:xfrm>
            <a:off x="8072409" y="4554507"/>
            <a:ext cx="3664720" cy="246653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BUSINESS </a:t>
            </a:r>
          </a:p>
          <a:p>
            <a:pPr algn="ct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OBJECTIVE</a:t>
            </a: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C21FC579-AB67-D3B5-1480-C4DBFB1B01C9}"/>
              </a:ext>
            </a:extLst>
          </p:cNvPr>
          <p:cNvGrpSpPr/>
          <p:nvPr/>
        </p:nvGrpSpPr>
        <p:grpSpPr>
          <a:xfrm rot="-371814">
            <a:off x="-3615881" y="8507518"/>
            <a:ext cx="6183882" cy="3931348"/>
            <a:chOff x="-255435" y="-38100"/>
            <a:chExt cx="1866757" cy="1071531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44301003-348D-C64D-4D45-FCB2F7D80C5B}"/>
                </a:ext>
              </a:extLst>
            </p:cNvPr>
            <p:cNvSpPr/>
            <p:nvPr/>
          </p:nvSpPr>
          <p:spPr>
            <a:xfrm>
              <a:off x="-255435" y="183527"/>
              <a:ext cx="1611322" cy="849904"/>
            </a:xfrm>
            <a:custGeom>
              <a:avLst/>
              <a:gdLst/>
              <a:ahLst/>
              <a:cxnLst/>
              <a:rect l="l" t="t" r="r" b="b"/>
              <a:pathLst>
                <a:path w="1611322" h="849904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723361"/>
                  </a:lnTo>
                  <a:cubicBezTo>
                    <a:pt x="1611322" y="793249"/>
                    <a:pt x="1554667" y="849904"/>
                    <a:pt x="1484779" y="849904"/>
                  </a:cubicBezTo>
                  <a:lnTo>
                    <a:pt x="126544" y="849904"/>
                  </a:lnTo>
                  <a:cubicBezTo>
                    <a:pt x="92982" y="849904"/>
                    <a:pt x="60795" y="836572"/>
                    <a:pt x="37064" y="812841"/>
                  </a:cubicBezTo>
                  <a:cubicBezTo>
                    <a:pt x="13332" y="789109"/>
                    <a:pt x="0" y="756922"/>
                    <a:pt x="0" y="723361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CDBE8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43C54355-8CA6-7507-AA3C-6E4780348414}"/>
                </a:ext>
              </a:extLst>
            </p:cNvPr>
            <p:cNvSpPr txBox="1"/>
            <p:nvPr/>
          </p:nvSpPr>
          <p:spPr>
            <a:xfrm>
              <a:off x="0" y="-38100"/>
              <a:ext cx="1611322" cy="888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D5BD4D8-003E-179B-7B4A-C85E9B0DB976}"/>
              </a:ext>
            </a:extLst>
          </p:cNvPr>
          <p:cNvGrpSpPr/>
          <p:nvPr/>
        </p:nvGrpSpPr>
        <p:grpSpPr>
          <a:xfrm>
            <a:off x="765701" y="2247900"/>
            <a:ext cx="6573295" cy="3124200"/>
            <a:chOff x="765701" y="2247900"/>
            <a:chExt cx="6573295" cy="312420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59EE0D-A2BE-9C46-50B8-15322D710DF9}"/>
                </a:ext>
              </a:extLst>
            </p:cNvPr>
            <p:cNvGrpSpPr/>
            <p:nvPr/>
          </p:nvGrpSpPr>
          <p:grpSpPr>
            <a:xfrm>
              <a:off x="765701" y="2247900"/>
              <a:ext cx="6573295" cy="3124200"/>
              <a:chOff x="8756653" y="2406353"/>
              <a:chExt cx="6573295" cy="3124200"/>
            </a:xfrm>
          </p:grpSpPr>
          <p:pic>
            <p:nvPicPr>
              <p:cNvPr id="7170" name="Picture 2" descr="Logistic regression Flaticons Flat icon">
                <a:extLst>
                  <a:ext uri="{FF2B5EF4-FFF2-40B4-BE49-F238E27FC236}">
                    <a16:creationId xmlns:a16="http://schemas.microsoft.com/office/drawing/2014/main" id="{AFDC7A1D-6436-F6B7-AE17-F29E892429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clrChange>
                  <a:clrFrom>
                    <a:srgbClr val="FFFFFF">
                      <a:alpha val="0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508"/>
              <a:stretch/>
            </p:blipFill>
            <p:spPr bwMode="auto">
              <a:xfrm>
                <a:off x="13033901" y="2406353"/>
                <a:ext cx="2296047" cy="31242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33456CF-B88A-C9E6-6147-8602EF98B5D8}"/>
                  </a:ext>
                </a:extLst>
              </p:cNvPr>
              <p:cNvSpPr txBox="1"/>
              <p:nvPr/>
            </p:nvSpPr>
            <p:spPr>
              <a:xfrm>
                <a:off x="8756653" y="3628495"/>
                <a:ext cx="44958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accent3">
                        <a:lumMod val="50000"/>
                      </a:schemeClr>
                    </a:solidFill>
                  </a:rPr>
                  <a:t>Logistic Regression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F7FDB2-5150-9D39-2B7D-2F0196F6F5C3}"/>
                </a:ext>
              </a:extLst>
            </p:cNvPr>
            <p:cNvSpPr txBox="1"/>
            <p:nvPr/>
          </p:nvSpPr>
          <p:spPr>
            <a:xfrm>
              <a:off x="1778348" y="4215176"/>
              <a:ext cx="1715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50000"/>
                    </a:schemeClr>
                  </a:solidFill>
                </a:rPr>
                <a:t>AUC: </a:t>
              </a:r>
              <a:r>
                <a:rPr lang="en-IN" sz="2400" b="1" dirty="0">
                  <a:solidFill>
                    <a:schemeClr val="accent3">
                      <a:lumMod val="50000"/>
                    </a:schemeClr>
                  </a:solidFill>
                </a:rPr>
                <a:t>0.685</a:t>
              </a:r>
              <a:endParaRPr lang="en-US" sz="2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BE7EE0F-E72A-83FD-2ADE-9EB7737AC7B0}"/>
              </a:ext>
            </a:extLst>
          </p:cNvPr>
          <p:cNvGrpSpPr/>
          <p:nvPr/>
        </p:nvGrpSpPr>
        <p:grpSpPr>
          <a:xfrm>
            <a:off x="11712206" y="2788521"/>
            <a:ext cx="5381106" cy="2257532"/>
            <a:chOff x="11712206" y="2788521"/>
            <a:chExt cx="5381106" cy="2257532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7B58A86-6CC3-EF35-D97D-85FCB79AC942}"/>
                </a:ext>
              </a:extLst>
            </p:cNvPr>
            <p:cNvGrpSpPr/>
            <p:nvPr/>
          </p:nvGrpSpPr>
          <p:grpSpPr>
            <a:xfrm>
              <a:off x="11712206" y="2788521"/>
              <a:ext cx="5381106" cy="2257532"/>
              <a:chOff x="943494" y="4793122"/>
              <a:chExt cx="5381106" cy="2257532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1AFC74C-085C-C3DF-9765-300FFB11C367}"/>
                  </a:ext>
                </a:extLst>
              </p:cNvPr>
              <p:cNvSpPr txBox="1"/>
              <p:nvPr/>
            </p:nvSpPr>
            <p:spPr>
              <a:xfrm>
                <a:off x="943494" y="5507665"/>
                <a:ext cx="3425033" cy="7121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accent3">
                        <a:lumMod val="50000"/>
                      </a:schemeClr>
                    </a:solidFill>
                  </a:rPr>
                  <a:t>Decision Tree</a:t>
                </a:r>
              </a:p>
            </p:txBody>
          </p:sp>
          <p:pic>
            <p:nvPicPr>
              <p:cNvPr id="7172" name="Picture 4" descr="Decision tree - Free networking icons">
                <a:extLst>
                  <a:ext uri="{FF2B5EF4-FFF2-40B4-BE49-F238E27FC236}">
                    <a16:creationId xmlns:a16="http://schemas.microsoft.com/office/drawing/2014/main" id="{A244FA07-60FC-2074-88A7-6C2F7CB296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>
                      <a:alpha val="0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7068" y="4793122"/>
                <a:ext cx="2257532" cy="2257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959193C-A90E-A366-BE2E-ED52DFDA71D3}"/>
                </a:ext>
              </a:extLst>
            </p:cNvPr>
            <p:cNvSpPr txBox="1"/>
            <p:nvPr/>
          </p:nvSpPr>
          <p:spPr>
            <a:xfrm>
              <a:off x="12138965" y="4215176"/>
              <a:ext cx="1715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50000"/>
                    </a:schemeClr>
                  </a:solidFill>
                </a:rPr>
                <a:t>AUC: </a:t>
              </a:r>
              <a:r>
                <a:rPr lang="en-IN" sz="2400" b="1" dirty="0">
                  <a:solidFill>
                    <a:schemeClr val="accent3">
                      <a:lumMod val="50000"/>
                    </a:schemeClr>
                  </a:solidFill>
                </a:rPr>
                <a:t>0.661</a:t>
              </a:r>
              <a:endParaRPr lang="en-US" sz="2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77A4BA7-ACAE-36FE-A1B2-9D89CFE3BF96}"/>
              </a:ext>
            </a:extLst>
          </p:cNvPr>
          <p:cNvGrpSpPr/>
          <p:nvPr/>
        </p:nvGrpSpPr>
        <p:grpSpPr>
          <a:xfrm>
            <a:off x="765701" y="6061800"/>
            <a:ext cx="7803289" cy="1928885"/>
            <a:chOff x="765701" y="6542332"/>
            <a:chExt cx="7803289" cy="19288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4948C18-FDBD-B64D-CB4A-7545F660EB53}"/>
                </a:ext>
              </a:extLst>
            </p:cNvPr>
            <p:cNvGrpSpPr/>
            <p:nvPr/>
          </p:nvGrpSpPr>
          <p:grpSpPr>
            <a:xfrm>
              <a:off x="765701" y="6542332"/>
              <a:ext cx="7803289" cy="1928885"/>
              <a:chOff x="9528701" y="5926126"/>
              <a:chExt cx="7803289" cy="1928885"/>
            </a:xfrm>
          </p:grpSpPr>
          <p:pic>
            <p:nvPicPr>
              <p:cNvPr id="7174" name="Picture 6" descr="Random Forest Line Icon Decision Trees Symbol Stock Illustration - Download  Image Now - Decision Tree, Tree, Machine Learning - iStock">
                <a:extLst>
                  <a:ext uri="{FF2B5EF4-FFF2-40B4-BE49-F238E27FC236}">
                    <a16:creationId xmlns:a16="http://schemas.microsoft.com/office/drawing/2014/main" id="{76BE3F12-2E0F-C320-5FD9-2330FC570B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13" t="15743" r="649" b="13167"/>
              <a:stretch/>
            </p:blipFill>
            <p:spPr bwMode="auto">
              <a:xfrm>
                <a:off x="12836189" y="5926126"/>
                <a:ext cx="4495801" cy="19288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A8DCA8D-B27A-ECB9-6911-3067A2AABD33}"/>
                  </a:ext>
                </a:extLst>
              </p:cNvPr>
              <p:cNvSpPr txBox="1"/>
              <p:nvPr/>
            </p:nvSpPr>
            <p:spPr>
              <a:xfrm>
                <a:off x="9528701" y="6469069"/>
                <a:ext cx="343188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accent3">
                        <a:lumMod val="50000"/>
                      </a:schemeClr>
                    </a:solidFill>
                  </a:rPr>
                  <a:t>Random Forest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0DDBBC5-B664-B6B2-0C57-DA4ABB0AA0F0}"/>
                </a:ext>
              </a:extLst>
            </p:cNvPr>
            <p:cNvSpPr txBox="1"/>
            <p:nvPr/>
          </p:nvSpPr>
          <p:spPr>
            <a:xfrm>
              <a:off x="1624002" y="7751759"/>
              <a:ext cx="1715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50000"/>
                    </a:schemeClr>
                  </a:solidFill>
                </a:rPr>
                <a:t>AUC: </a:t>
              </a:r>
              <a:r>
                <a:rPr lang="en-IN" sz="2400" b="1" dirty="0">
                  <a:solidFill>
                    <a:schemeClr val="accent3">
                      <a:lumMod val="50000"/>
                    </a:schemeClr>
                  </a:solidFill>
                </a:rPr>
                <a:t>0.697</a:t>
              </a:r>
              <a:endParaRPr lang="en-US" sz="2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44EAEF-93B2-9A5E-708E-5BD30218523A}"/>
              </a:ext>
            </a:extLst>
          </p:cNvPr>
          <p:cNvGrpSpPr/>
          <p:nvPr/>
        </p:nvGrpSpPr>
        <p:grpSpPr>
          <a:xfrm>
            <a:off x="12138965" y="6061800"/>
            <a:ext cx="4940685" cy="2291972"/>
            <a:chOff x="12138965" y="6439953"/>
            <a:chExt cx="4940685" cy="229197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5934D4B-A544-FC67-EE43-E1F7CD5D684E}"/>
                </a:ext>
              </a:extLst>
            </p:cNvPr>
            <p:cNvGrpSpPr/>
            <p:nvPr/>
          </p:nvGrpSpPr>
          <p:grpSpPr>
            <a:xfrm>
              <a:off x="12138965" y="6439953"/>
              <a:ext cx="4940685" cy="2291972"/>
              <a:chOff x="13261987" y="6009420"/>
              <a:chExt cx="3817664" cy="2291972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F1AE721-7E5B-BE7B-A89F-2CC90127C749}"/>
                  </a:ext>
                </a:extLst>
              </p:cNvPr>
              <p:cNvSpPr txBox="1"/>
              <p:nvPr/>
            </p:nvSpPr>
            <p:spPr>
              <a:xfrm>
                <a:off x="13261987" y="6722299"/>
                <a:ext cx="22919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 err="1">
                    <a:solidFill>
                      <a:schemeClr val="accent3">
                        <a:lumMod val="50000"/>
                      </a:schemeClr>
                    </a:solidFill>
                  </a:rPr>
                  <a:t>Adaboost</a:t>
                </a:r>
                <a:endParaRPr lang="en-US" sz="4000" b="1" dirty="0">
                  <a:solidFill>
                    <a:schemeClr val="accent3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7178" name="Picture 10" descr="Shiny adaboosting: an interactive dashboard to adaptive boosting algorithm">
                <a:extLst>
                  <a:ext uri="{FF2B5EF4-FFF2-40B4-BE49-F238E27FC236}">
                    <a16:creationId xmlns:a16="http://schemas.microsoft.com/office/drawing/2014/main" id="{1717EEE8-10FC-E721-A3D6-EA603BAFC0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clrChange>
                  <a:clrFrom>
                    <a:srgbClr val="FFFFFF">
                      <a:alpha val="0"/>
                    </a:srgbClr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046"/>
              <a:stretch/>
            </p:blipFill>
            <p:spPr bwMode="auto">
              <a:xfrm>
                <a:off x="15224202" y="6009420"/>
                <a:ext cx="1855449" cy="2291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66F226A-CF63-6E6E-8554-4D20FDF13AAB}"/>
                </a:ext>
              </a:extLst>
            </p:cNvPr>
            <p:cNvSpPr txBox="1"/>
            <p:nvPr/>
          </p:nvSpPr>
          <p:spPr>
            <a:xfrm>
              <a:off x="12138965" y="7751759"/>
              <a:ext cx="1715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50000"/>
                    </a:schemeClr>
                  </a:solidFill>
                </a:rPr>
                <a:t>AUC: </a:t>
              </a:r>
              <a:r>
                <a:rPr lang="en-IN" sz="2400" b="1" dirty="0">
                  <a:solidFill>
                    <a:schemeClr val="accent3">
                      <a:lumMod val="50000"/>
                    </a:schemeClr>
                  </a:solidFill>
                </a:rPr>
                <a:t>0.696</a:t>
              </a:r>
              <a:endParaRPr lang="en-US" sz="2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B106085-3A8C-2F55-7250-F0C63713F118}"/>
              </a:ext>
            </a:extLst>
          </p:cNvPr>
          <p:cNvGrpSpPr/>
          <p:nvPr/>
        </p:nvGrpSpPr>
        <p:grpSpPr>
          <a:xfrm>
            <a:off x="6355641" y="8039100"/>
            <a:ext cx="6986974" cy="2228932"/>
            <a:chOff x="6355641" y="8400968"/>
            <a:chExt cx="6986974" cy="222893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B874F1A-6E7C-2EEF-D926-7F4B472B1741}"/>
                </a:ext>
              </a:extLst>
            </p:cNvPr>
            <p:cNvGrpSpPr/>
            <p:nvPr/>
          </p:nvGrpSpPr>
          <p:grpSpPr>
            <a:xfrm>
              <a:off x="6355641" y="8400968"/>
              <a:ext cx="6986974" cy="2228932"/>
              <a:chOff x="6382556" y="7747000"/>
              <a:chExt cx="6136473" cy="2540000"/>
            </a:xfrm>
          </p:grpSpPr>
          <p:pic>
            <p:nvPicPr>
              <p:cNvPr id="7180" name="Picture 12" descr="Neural Network Icons - Free SVG &amp; PNG ...">
                <a:extLst>
                  <a:ext uri="{FF2B5EF4-FFF2-40B4-BE49-F238E27FC236}">
                    <a16:creationId xmlns:a16="http://schemas.microsoft.com/office/drawing/2014/main" id="{F8D236BF-A7C8-FC56-E7DB-1E9840ED69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79029" y="7747000"/>
                <a:ext cx="2540000" cy="2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09E7A6-F55D-0D4B-AD57-9B301309EB71}"/>
                  </a:ext>
                </a:extLst>
              </p:cNvPr>
              <p:cNvSpPr txBox="1"/>
              <p:nvPr/>
            </p:nvSpPr>
            <p:spPr>
              <a:xfrm>
                <a:off x="6382556" y="8686918"/>
                <a:ext cx="358140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b="1" dirty="0">
                    <a:solidFill>
                      <a:schemeClr val="accent3">
                        <a:lumMod val="50000"/>
                      </a:schemeClr>
                    </a:solidFill>
                  </a:rPr>
                  <a:t>Neural Network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13E27F-37E1-B09A-2D73-8A66D424C8C7}"/>
                </a:ext>
              </a:extLst>
            </p:cNvPr>
            <p:cNvSpPr txBox="1"/>
            <p:nvPr/>
          </p:nvSpPr>
          <p:spPr>
            <a:xfrm>
              <a:off x="7409338" y="9754059"/>
              <a:ext cx="17152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3">
                      <a:lumMod val="50000"/>
                    </a:schemeClr>
                  </a:solidFill>
                </a:rPr>
                <a:t>AUC: </a:t>
              </a:r>
              <a:r>
                <a:rPr lang="en-IN" sz="2400" b="1" dirty="0">
                  <a:solidFill>
                    <a:schemeClr val="accent3">
                      <a:lumMod val="50000"/>
                    </a:schemeClr>
                  </a:solidFill>
                </a:rPr>
                <a:t>0.617</a:t>
              </a:r>
              <a:endParaRPr lang="en-US" sz="2400" b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35D2E1D5-49F1-99FC-4951-7FD813863FBC}"/>
              </a:ext>
            </a:extLst>
          </p:cNvPr>
          <p:cNvSpPr txBox="1"/>
          <p:nvPr/>
        </p:nvSpPr>
        <p:spPr>
          <a:xfrm>
            <a:off x="479738" y="7732892"/>
            <a:ext cx="382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Champion model, but no  interpretability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4366F21-CA0B-6BEA-02E2-BA875398FEA3}"/>
              </a:ext>
            </a:extLst>
          </p:cNvPr>
          <p:cNvSpPr txBox="1"/>
          <p:nvPr/>
        </p:nvSpPr>
        <p:spPr>
          <a:xfrm>
            <a:off x="669739" y="4734050"/>
            <a:ext cx="38241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Good score, </a:t>
            </a:r>
          </a:p>
          <a:p>
            <a:pPr algn="ct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and high interpretability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>
              <a:clrChange>
                <a:clrFrom>
                  <a:srgbClr val="FFFFFF">
                    <a:alpha val="0"/>
                  </a:srgbClr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 l="-15444" r="-15444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 rot="-1454027">
            <a:off x="16105108" y="-2070417"/>
            <a:ext cx="6117988" cy="2980629"/>
            <a:chOff x="0" y="0"/>
            <a:chExt cx="1611322" cy="7850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11322" cy="785022"/>
            </a:xfrm>
            <a:custGeom>
              <a:avLst/>
              <a:gdLst/>
              <a:ahLst/>
              <a:cxnLst/>
              <a:rect l="l" t="t" r="r" b="b"/>
              <a:pathLst>
                <a:path w="1611322" h="785022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658478"/>
                  </a:lnTo>
                  <a:cubicBezTo>
                    <a:pt x="1611322" y="728366"/>
                    <a:pt x="1554667" y="785022"/>
                    <a:pt x="1484779" y="785022"/>
                  </a:cubicBezTo>
                  <a:lnTo>
                    <a:pt x="126544" y="785022"/>
                  </a:lnTo>
                  <a:cubicBezTo>
                    <a:pt x="92982" y="785022"/>
                    <a:pt x="60795" y="771690"/>
                    <a:pt x="37064" y="747958"/>
                  </a:cubicBezTo>
                  <a:cubicBezTo>
                    <a:pt x="13332" y="724226"/>
                    <a:pt x="0" y="692040"/>
                    <a:pt x="0" y="658478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611322" cy="8231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163039">
            <a:off x="505871" y="8833116"/>
            <a:ext cx="2105666" cy="1152374"/>
          </a:xfrm>
          <a:custGeom>
            <a:avLst/>
            <a:gdLst/>
            <a:ahLst/>
            <a:cxnLst/>
            <a:rect l="l" t="t" r="r" b="b"/>
            <a:pathLst>
              <a:path w="2105666" h="1152374">
                <a:moveTo>
                  <a:pt x="0" y="0"/>
                </a:moveTo>
                <a:lnTo>
                  <a:pt x="2105667" y="0"/>
                </a:lnTo>
                <a:lnTo>
                  <a:pt x="2105667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4953974" y="-1399262"/>
            <a:ext cx="2882434" cy="288243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8700" y="805005"/>
            <a:ext cx="15887700" cy="1375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50"/>
              </a:lnSpc>
            </a:pPr>
            <a:r>
              <a:rPr lang="en-US" sz="9500" dirty="0">
                <a:solidFill>
                  <a:srgbClr val="626953"/>
                </a:solidFill>
              </a:rPr>
              <a:t>Interpreting the model</a:t>
            </a: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C21FC579-AB67-D3B5-1480-C4DBFB1B01C9}"/>
              </a:ext>
            </a:extLst>
          </p:cNvPr>
          <p:cNvGrpSpPr/>
          <p:nvPr/>
        </p:nvGrpSpPr>
        <p:grpSpPr>
          <a:xfrm rot="-371814">
            <a:off x="-3615881" y="8507518"/>
            <a:ext cx="6183882" cy="3931348"/>
            <a:chOff x="-255435" y="-38100"/>
            <a:chExt cx="1866757" cy="1071531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44301003-348D-C64D-4D45-FCB2F7D80C5B}"/>
                </a:ext>
              </a:extLst>
            </p:cNvPr>
            <p:cNvSpPr/>
            <p:nvPr/>
          </p:nvSpPr>
          <p:spPr>
            <a:xfrm>
              <a:off x="-255435" y="183527"/>
              <a:ext cx="1611322" cy="849904"/>
            </a:xfrm>
            <a:custGeom>
              <a:avLst/>
              <a:gdLst/>
              <a:ahLst/>
              <a:cxnLst/>
              <a:rect l="l" t="t" r="r" b="b"/>
              <a:pathLst>
                <a:path w="1611322" h="849904">
                  <a:moveTo>
                    <a:pt x="126544" y="0"/>
                  </a:moveTo>
                  <a:lnTo>
                    <a:pt x="1484779" y="0"/>
                  </a:lnTo>
                  <a:cubicBezTo>
                    <a:pt x="1554667" y="0"/>
                    <a:pt x="1611322" y="56655"/>
                    <a:pt x="1611322" y="126544"/>
                  </a:cubicBezTo>
                  <a:lnTo>
                    <a:pt x="1611322" y="723361"/>
                  </a:lnTo>
                  <a:cubicBezTo>
                    <a:pt x="1611322" y="793249"/>
                    <a:pt x="1554667" y="849904"/>
                    <a:pt x="1484779" y="849904"/>
                  </a:cubicBezTo>
                  <a:lnTo>
                    <a:pt x="126544" y="849904"/>
                  </a:lnTo>
                  <a:cubicBezTo>
                    <a:pt x="92982" y="849904"/>
                    <a:pt x="60795" y="836572"/>
                    <a:pt x="37064" y="812841"/>
                  </a:cubicBezTo>
                  <a:cubicBezTo>
                    <a:pt x="13332" y="789109"/>
                    <a:pt x="0" y="756922"/>
                    <a:pt x="0" y="723361"/>
                  </a:cubicBezTo>
                  <a:lnTo>
                    <a:pt x="0" y="126544"/>
                  </a:lnTo>
                  <a:cubicBezTo>
                    <a:pt x="0" y="56655"/>
                    <a:pt x="56655" y="0"/>
                    <a:pt x="126544" y="0"/>
                  </a:cubicBezTo>
                  <a:close/>
                </a:path>
              </a:pathLst>
            </a:custGeom>
            <a:solidFill>
              <a:srgbClr val="CDBE8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43C54355-8CA6-7507-AA3C-6E4780348414}"/>
                </a:ext>
              </a:extLst>
            </p:cNvPr>
            <p:cNvSpPr txBox="1"/>
            <p:nvPr/>
          </p:nvSpPr>
          <p:spPr>
            <a:xfrm>
              <a:off x="0" y="-38100"/>
              <a:ext cx="1611322" cy="888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0FB8A70-4186-A30B-FFE6-FFBBD7153B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693" y="2495528"/>
            <a:ext cx="11399307" cy="68465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95472" dist="38100" dir="2700000" sx="110000" sy="110000" algn="tl" rotWithShape="0">
              <a:srgbClr val="000000">
                <a:alpha val="0"/>
              </a:srgbClr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6193F-9199-0CB9-A1A5-0C52BC7D2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19916" y="3145412"/>
            <a:ext cx="4402168" cy="506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8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4000500" y="-4008926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15444" r="-15444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95420" y="0"/>
            <a:ext cx="2561801" cy="10287000"/>
            <a:chOff x="0" y="0"/>
            <a:chExt cx="1426620" cy="28435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6620" cy="2843565"/>
            </a:xfrm>
            <a:custGeom>
              <a:avLst/>
              <a:gdLst/>
              <a:ahLst/>
              <a:cxnLst/>
              <a:rect l="l" t="t" r="r" b="b"/>
              <a:pathLst>
                <a:path w="1426620" h="2843565">
                  <a:moveTo>
                    <a:pt x="85756" y="0"/>
                  </a:moveTo>
                  <a:lnTo>
                    <a:pt x="1340864" y="0"/>
                  </a:lnTo>
                  <a:cubicBezTo>
                    <a:pt x="1363608" y="0"/>
                    <a:pt x="1385420" y="9035"/>
                    <a:pt x="1401503" y="25117"/>
                  </a:cubicBezTo>
                  <a:cubicBezTo>
                    <a:pt x="1417585" y="41200"/>
                    <a:pt x="1426620" y="63012"/>
                    <a:pt x="1426620" y="85756"/>
                  </a:cubicBezTo>
                  <a:lnTo>
                    <a:pt x="1426620" y="2757809"/>
                  </a:lnTo>
                  <a:cubicBezTo>
                    <a:pt x="1426620" y="2780553"/>
                    <a:pt x="1417585" y="2802365"/>
                    <a:pt x="1401503" y="2818447"/>
                  </a:cubicBezTo>
                  <a:cubicBezTo>
                    <a:pt x="1385420" y="2834530"/>
                    <a:pt x="1363608" y="2843565"/>
                    <a:pt x="1340864" y="2843565"/>
                  </a:cubicBezTo>
                  <a:lnTo>
                    <a:pt x="85756" y="2843565"/>
                  </a:lnTo>
                  <a:cubicBezTo>
                    <a:pt x="63012" y="2843565"/>
                    <a:pt x="41200" y="2834530"/>
                    <a:pt x="25117" y="2818447"/>
                  </a:cubicBezTo>
                  <a:cubicBezTo>
                    <a:pt x="9035" y="2802365"/>
                    <a:pt x="0" y="2780553"/>
                    <a:pt x="0" y="2757809"/>
                  </a:cubicBezTo>
                  <a:lnTo>
                    <a:pt x="0" y="85756"/>
                  </a:lnTo>
                  <a:cubicBezTo>
                    <a:pt x="0" y="63012"/>
                    <a:pt x="9035" y="41200"/>
                    <a:pt x="25117" y="25117"/>
                  </a:cubicBezTo>
                  <a:cubicBezTo>
                    <a:pt x="41200" y="9035"/>
                    <a:pt x="63012" y="0"/>
                    <a:pt x="85756" y="0"/>
                  </a:cubicBezTo>
                  <a:close/>
                </a:path>
              </a:pathLst>
            </a:custGeom>
            <a:solidFill>
              <a:srgbClr val="9EA788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26620" cy="28816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613420" y="9258300"/>
            <a:ext cx="3213358" cy="1543050"/>
            <a:chOff x="0" y="0"/>
            <a:chExt cx="846317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6317" cy="406400"/>
            </a:xfrm>
            <a:custGeom>
              <a:avLst/>
              <a:gdLst/>
              <a:ahLst/>
              <a:cxnLst/>
              <a:rect l="l" t="t" r="r" b="b"/>
              <a:pathLst>
                <a:path w="846317" h="406400">
                  <a:moveTo>
                    <a:pt x="144558" y="0"/>
                  </a:moveTo>
                  <a:lnTo>
                    <a:pt x="701759" y="0"/>
                  </a:lnTo>
                  <a:cubicBezTo>
                    <a:pt x="781596" y="0"/>
                    <a:pt x="846317" y="64721"/>
                    <a:pt x="846317" y="144558"/>
                  </a:cubicBezTo>
                  <a:lnTo>
                    <a:pt x="846317" y="261842"/>
                  </a:lnTo>
                  <a:cubicBezTo>
                    <a:pt x="846317" y="341679"/>
                    <a:pt x="781596" y="406400"/>
                    <a:pt x="701759" y="406400"/>
                  </a:cubicBezTo>
                  <a:lnTo>
                    <a:pt x="144558" y="406400"/>
                  </a:lnTo>
                  <a:cubicBezTo>
                    <a:pt x="64721" y="406400"/>
                    <a:pt x="0" y="341679"/>
                    <a:pt x="0" y="261842"/>
                  </a:cubicBezTo>
                  <a:lnTo>
                    <a:pt x="0" y="144558"/>
                  </a:lnTo>
                  <a:cubicBezTo>
                    <a:pt x="0" y="64721"/>
                    <a:pt x="64721" y="0"/>
                    <a:pt x="144558" y="0"/>
                  </a:cubicBezTo>
                  <a:close/>
                </a:path>
              </a:pathLst>
            </a:custGeom>
            <a:solidFill>
              <a:srgbClr val="CDBE8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4631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24A4AB-A511-24EE-FE22-BD40847E4ACB}"/>
              </a:ext>
            </a:extLst>
          </p:cNvPr>
          <p:cNvGrpSpPr/>
          <p:nvPr/>
        </p:nvGrpSpPr>
        <p:grpSpPr>
          <a:xfrm>
            <a:off x="0" y="637561"/>
            <a:ext cx="16496424" cy="1543050"/>
            <a:chOff x="-153858" y="972872"/>
            <a:chExt cx="16496424" cy="1543050"/>
          </a:xfrm>
        </p:grpSpPr>
        <p:grpSp>
          <p:nvGrpSpPr>
            <p:cNvPr id="6" name="Group 6"/>
            <p:cNvGrpSpPr/>
            <p:nvPr/>
          </p:nvGrpSpPr>
          <p:grpSpPr>
            <a:xfrm>
              <a:off x="-153858" y="972872"/>
              <a:ext cx="11279057" cy="1543050"/>
              <a:chOff x="0" y="0"/>
              <a:chExt cx="2567282" cy="406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2567282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2567282" h="406400">
                    <a:moveTo>
                      <a:pt x="47654" y="0"/>
                    </a:moveTo>
                    <a:lnTo>
                      <a:pt x="2519628" y="0"/>
                    </a:lnTo>
                    <a:cubicBezTo>
                      <a:pt x="2545947" y="0"/>
                      <a:pt x="2567282" y="21335"/>
                      <a:pt x="2567282" y="47654"/>
                    </a:cubicBezTo>
                    <a:lnTo>
                      <a:pt x="2567282" y="358746"/>
                    </a:lnTo>
                    <a:cubicBezTo>
                      <a:pt x="2567282" y="385065"/>
                      <a:pt x="2545947" y="406400"/>
                      <a:pt x="2519628" y="406400"/>
                    </a:cubicBezTo>
                    <a:lnTo>
                      <a:pt x="47654" y="406400"/>
                    </a:lnTo>
                    <a:cubicBezTo>
                      <a:pt x="21335" y="406400"/>
                      <a:pt x="0" y="385065"/>
                      <a:pt x="0" y="358746"/>
                    </a:cubicBezTo>
                    <a:lnTo>
                      <a:pt x="0" y="47654"/>
                    </a:lnTo>
                    <a:cubicBezTo>
                      <a:pt x="0" y="21335"/>
                      <a:pt x="21335" y="0"/>
                      <a:pt x="476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IN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2567282" cy="444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31843" y="1079551"/>
              <a:ext cx="16010723" cy="11406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680"/>
                </a:lnSpc>
              </a:pPr>
              <a:r>
                <a:rPr lang="en-US" sz="5400" dirty="0">
                  <a:solidFill>
                    <a:srgbClr val="626953"/>
                  </a:solidFill>
                </a:rPr>
                <a:t>Insights &amp; recommendations</a:t>
              </a:r>
            </a:p>
          </p:txBody>
        </p:sp>
      </p:grpSp>
      <p:sp>
        <p:nvSpPr>
          <p:cNvPr id="14" name="Freeform 14"/>
          <p:cNvSpPr/>
          <p:nvPr/>
        </p:nvSpPr>
        <p:spPr>
          <a:xfrm rot="5400000">
            <a:off x="16267859" y="932587"/>
            <a:ext cx="1301788" cy="1152374"/>
          </a:xfrm>
          <a:custGeom>
            <a:avLst/>
            <a:gdLst/>
            <a:ahLst/>
            <a:cxnLst/>
            <a:rect l="l" t="t" r="r" b="b"/>
            <a:pathLst>
              <a:path w="1301788" h="1152374">
                <a:moveTo>
                  <a:pt x="0" y="0"/>
                </a:moveTo>
                <a:lnTo>
                  <a:pt x="1301788" y="0"/>
                </a:lnTo>
                <a:lnTo>
                  <a:pt x="1301788" y="1152374"/>
                </a:lnTo>
                <a:lnTo>
                  <a:pt x="0" y="1152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61751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16846783" y="-406906"/>
            <a:ext cx="2882434" cy="288243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D9D9D9"/>
              </a:solidFill>
              <a:prstDash val="solid"/>
              <a:miter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99"/>
                </a:lnSpc>
              </a:pPr>
              <a:endParaRPr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5A2F3B0-776F-D980-43C3-376EC7404D0E}"/>
              </a:ext>
            </a:extLst>
          </p:cNvPr>
          <p:cNvSpPr txBox="1"/>
          <p:nvPr/>
        </p:nvSpPr>
        <p:spPr>
          <a:xfrm>
            <a:off x="2944620" y="2330134"/>
            <a:ext cx="1455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0" dirty="0">
                <a:solidFill>
                  <a:schemeClr val="accent3">
                    <a:lumMod val="50000"/>
                  </a:schemeClr>
                </a:solidFill>
                <a:effectLst/>
              </a:rPr>
              <a:t>Senior citizens and retired professionals, being risk-averse, prefer secure investment options like term deposits to minimize risks with their accumulated savings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7BF28B-395E-D1D3-65AD-352E5D16E7AD}"/>
              </a:ext>
            </a:extLst>
          </p:cNvPr>
          <p:cNvSpPr txBox="1"/>
          <p:nvPr/>
        </p:nvSpPr>
        <p:spPr>
          <a:xfrm>
            <a:off x="2944620" y="3363468"/>
            <a:ext cx="1455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0" dirty="0">
                <a:solidFill>
                  <a:schemeClr val="accent3">
                    <a:lumMod val="50000"/>
                  </a:schemeClr>
                </a:solidFill>
                <a:effectLst/>
              </a:rPr>
              <a:t>Individuals with a house loan may prioritize paying off their loan over making term deposits due to their risk aversion and existing financial commitments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AAF713-CDCA-0C62-3F99-A69BB8E6CC8A}"/>
              </a:ext>
            </a:extLst>
          </p:cNvPr>
          <p:cNvSpPr txBox="1"/>
          <p:nvPr/>
        </p:nvSpPr>
        <p:spPr>
          <a:xfrm>
            <a:off x="2905682" y="4341500"/>
            <a:ext cx="1455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0" dirty="0">
                <a:solidFill>
                  <a:schemeClr val="accent3">
                    <a:lumMod val="50000"/>
                  </a:schemeClr>
                </a:solidFill>
                <a:effectLst/>
              </a:rPr>
              <a:t>Marital singles have more financial freedom without family obligations, enabling them to explore investment options freely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B13BF0A-7939-7E88-EEF8-821EF2556B45}"/>
              </a:ext>
            </a:extLst>
          </p:cNvPr>
          <p:cNvSpPr txBox="1"/>
          <p:nvPr/>
        </p:nvSpPr>
        <p:spPr>
          <a:xfrm>
            <a:off x="2944620" y="5328626"/>
            <a:ext cx="1455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0" i="0" dirty="0">
                <a:solidFill>
                  <a:schemeClr val="accent3">
                    <a:lumMod val="50000"/>
                  </a:schemeClr>
                </a:solidFill>
                <a:effectLst/>
              </a:rPr>
              <a:t>High-paying jobs allow entrepreneurs to take high-risk investments, while low-income individuals prioritize immediate needs over term deposits</a:t>
            </a:r>
            <a:endParaRPr lang="en-US" sz="32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4C596EE-0B68-E0F6-7B54-E4DBD8936902}"/>
              </a:ext>
            </a:extLst>
          </p:cNvPr>
          <p:cNvSpPr txBox="1"/>
          <p:nvPr/>
        </p:nvSpPr>
        <p:spPr>
          <a:xfrm>
            <a:off x="516279" y="2424648"/>
            <a:ext cx="60374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</a:p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b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</a:t>
            </a:r>
          </a:p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</a:t>
            </a:r>
          </a:p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</a:t>
            </a:r>
          </a:p>
          <a:p>
            <a:pPr algn="ctr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399B24B-0001-72B7-D2EF-27C7A6EB0CC4}"/>
              </a:ext>
            </a:extLst>
          </p:cNvPr>
          <p:cNvSpPr txBox="1"/>
          <p:nvPr/>
        </p:nvSpPr>
        <p:spPr>
          <a:xfrm>
            <a:off x="2901087" y="6875488"/>
            <a:ext cx="151868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i="0" dirty="0">
                <a:solidFill>
                  <a:schemeClr val="accent3">
                    <a:lumMod val="50000"/>
                  </a:schemeClr>
                </a:solidFill>
                <a:effectLst/>
              </a:rPr>
              <a:t>Increasing campaign contact frequency can hinder conversion rates. Banks should train marketing staffs to efficiently address customer needs, thereby optimizing contact frequency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9" name="5-point Star 48">
            <a:extLst>
              <a:ext uri="{FF2B5EF4-FFF2-40B4-BE49-F238E27FC236}">
                <a16:creationId xmlns:a16="http://schemas.microsoft.com/office/drawing/2014/main" id="{5091DD27-3CB1-9487-1B46-AD4926E08D6E}"/>
              </a:ext>
            </a:extLst>
          </p:cNvPr>
          <p:cNvSpPr/>
          <p:nvPr/>
        </p:nvSpPr>
        <p:spPr>
          <a:xfrm rot="9000000">
            <a:off x="998034" y="7227811"/>
            <a:ext cx="1025896" cy="78540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mage result for tick mark symbol green">
            <a:extLst>
              <a:ext uri="{FF2B5EF4-FFF2-40B4-BE49-F238E27FC236}">
                <a16:creationId xmlns:a16="http://schemas.microsoft.com/office/drawing/2014/main" id="{42A90A75-90D6-F6EC-02B9-F2A92155E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435185"/>
            <a:ext cx="635308" cy="72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tick mark symbol green">
            <a:extLst>
              <a:ext uri="{FF2B5EF4-FFF2-40B4-BE49-F238E27FC236}">
                <a16:creationId xmlns:a16="http://schemas.microsoft.com/office/drawing/2014/main" id="{886094F7-6924-09E6-154B-12CBB1C7E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449067"/>
            <a:ext cx="635308" cy="72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yavol logo cross x">
            <a:extLst>
              <a:ext uri="{FF2B5EF4-FFF2-40B4-BE49-F238E27FC236}">
                <a16:creationId xmlns:a16="http://schemas.microsoft.com/office/drawing/2014/main" id="{465F7DEA-E79C-7166-C949-BB14AFB95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3572" r="16667" b="20694"/>
          <a:stretch/>
        </p:blipFill>
        <p:spPr bwMode="auto">
          <a:xfrm>
            <a:off x="1722183" y="3379961"/>
            <a:ext cx="858754" cy="8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Image result for dyavol logo cross x">
            <a:extLst>
              <a:ext uri="{FF2B5EF4-FFF2-40B4-BE49-F238E27FC236}">
                <a16:creationId xmlns:a16="http://schemas.microsoft.com/office/drawing/2014/main" id="{D0295A8C-44E7-1CA5-25BA-03F17923E2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5" t="13572" r="16667" b="20694"/>
          <a:stretch/>
        </p:blipFill>
        <p:spPr bwMode="auto">
          <a:xfrm>
            <a:off x="1722183" y="5393842"/>
            <a:ext cx="858754" cy="85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664</Words>
  <Application>Microsoft Office PowerPoint</Application>
  <PresentationFormat>Custom</PresentationFormat>
  <Paragraphs>223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Poppins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</dc:title>
  <cp:lastModifiedBy>Abhishek Dubey</cp:lastModifiedBy>
  <cp:revision>26</cp:revision>
  <dcterms:created xsi:type="dcterms:W3CDTF">2006-08-16T00:00:00Z</dcterms:created>
  <dcterms:modified xsi:type="dcterms:W3CDTF">2024-04-18T01:26:10Z</dcterms:modified>
  <dc:identifier>DAGClY441AM</dc:identifier>
</cp:coreProperties>
</file>